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8" r:id="rId11"/>
    <p:sldId id="269" r:id="rId12"/>
    <p:sldId id="270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8" d="100"/>
          <a:sy n="78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060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hyperlink" Target="https://school.algorush.fr/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2.png"/><Relationship Id="rId18" Type="http://schemas.openxmlformats.org/officeDocument/2006/relationships/image" Target="../media/image96.png"/><Relationship Id="rId3" Type="http://schemas.openxmlformats.org/officeDocument/2006/relationships/image" Target="../media/image8.png"/><Relationship Id="rId7" Type="http://schemas.openxmlformats.org/officeDocument/2006/relationships/image" Target="../media/image86.png"/><Relationship Id="rId12" Type="http://schemas.openxmlformats.org/officeDocument/2006/relationships/image" Target="../media/image91.png"/><Relationship Id="rId17" Type="http://schemas.openxmlformats.org/officeDocument/2006/relationships/image" Target="../media/image95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5" Type="http://schemas.openxmlformats.org/officeDocument/2006/relationships/image" Target="../media/image84.png"/><Relationship Id="rId15" Type="http://schemas.openxmlformats.org/officeDocument/2006/relationships/image" Target="../media/image18.png"/><Relationship Id="rId10" Type="http://schemas.openxmlformats.org/officeDocument/2006/relationships/image" Target="../media/image89.png"/><Relationship Id="rId4" Type="http://schemas.openxmlformats.org/officeDocument/2006/relationships/image" Target="../media/image9.png"/><Relationship Id="rId9" Type="http://schemas.openxmlformats.org/officeDocument/2006/relationships/image" Target="../media/image88.png"/><Relationship Id="rId14" Type="http://schemas.openxmlformats.org/officeDocument/2006/relationships/image" Target="../media/image9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105.png"/><Relationship Id="rId3" Type="http://schemas.openxmlformats.org/officeDocument/2006/relationships/image" Target="../media/image8.png"/><Relationship Id="rId7" Type="http://schemas.openxmlformats.org/officeDocument/2006/relationships/image" Target="../media/image99.png"/><Relationship Id="rId12" Type="http://schemas.openxmlformats.org/officeDocument/2006/relationships/image" Target="../media/image10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8.pn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0" Type="http://schemas.openxmlformats.org/officeDocument/2006/relationships/image" Target="../media/image102.png"/><Relationship Id="rId4" Type="http://schemas.openxmlformats.org/officeDocument/2006/relationships/image" Target="../media/image42.png"/><Relationship Id="rId9" Type="http://schemas.openxmlformats.org/officeDocument/2006/relationships/image" Target="../media/image101.png"/><Relationship Id="rId14" Type="http://schemas.openxmlformats.org/officeDocument/2006/relationships/image" Target="../media/image10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13" Type="http://schemas.openxmlformats.org/officeDocument/2006/relationships/image" Target="../media/image115.png"/><Relationship Id="rId3" Type="http://schemas.openxmlformats.org/officeDocument/2006/relationships/image" Target="../media/image8.png"/><Relationship Id="rId7" Type="http://schemas.openxmlformats.org/officeDocument/2006/relationships/image" Target="../media/image109.png"/><Relationship Id="rId12" Type="http://schemas.openxmlformats.org/officeDocument/2006/relationships/image" Target="../media/image114.png"/><Relationship Id="rId2" Type="http://schemas.openxmlformats.org/officeDocument/2006/relationships/notesSlide" Target="../notesSlides/notesSlide12.xml"/><Relationship Id="rId16" Type="http://schemas.openxmlformats.org/officeDocument/2006/relationships/hyperlink" Target="https://school.algorush.fr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png"/><Relationship Id="rId11" Type="http://schemas.openxmlformats.org/officeDocument/2006/relationships/image" Target="../media/image113.png"/><Relationship Id="rId5" Type="http://schemas.openxmlformats.org/officeDocument/2006/relationships/image" Target="../media/image107.png"/><Relationship Id="rId15" Type="http://schemas.openxmlformats.org/officeDocument/2006/relationships/hyperlink" Target="https://school.algorush.fr/gallery.htm" TargetMode="External"/><Relationship Id="rId10" Type="http://schemas.openxmlformats.org/officeDocument/2006/relationships/image" Target="../media/image112.png"/><Relationship Id="rId4" Type="http://schemas.openxmlformats.org/officeDocument/2006/relationships/image" Target="../media/image9.png"/><Relationship Id="rId9" Type="http://schemas.openxmlformats.org/officeDocument/2006/relationships/image" Target="../media/image111.png"/><Relationship Id="rId14" Type="http://schemas.openxmlformats.org/officeDocument/2006/relationships/image" Target="../media/image1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hyperlink" Target="https://school.algorush.fr/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hyperlink" Target="https://school.algorush.fr/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8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8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18" Type="http://schemas.openxmlformats.org/officeDocument/2006/relationships/image" Target="../media/image22.png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9.png"/><Relationship Id="rId20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19" Type="http://schemas.openxmlformats.org/officeDocument/2006/relationships/image" Target="../media/image61.png"/><Relationship Id="rId4" Type="http://schemas.openxmlformats.org/officeDocument/2006/relationships/image" Target="../media/image42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image" Target="../media/image8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9.png"/><Relationship Id="rId9" Type="http://schemas.openxmlformats.org/officeDocument/2006/relationships/image" Target="../media/image6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8.png"/><Relationship Id="rId7" Type="http://schemas.openxmlformats.org/officeDocument/2006/relationships/image" Target="../media/image74.png"/><Relationship Id="rId12" Type="http://schemas.openxmlformats.org/officeDocument/2006/relationships/image" Target="../media/image7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11" Type="http://schemas.openxmlformats.org/officeDocument/2006/relationships/image" Target="../media/image77.png"/><Relationship Id="rId5" Type="http://schemas.openxmlformats.org/officeDocument/2006/relationships/image" Target="../media/image72.png"/><Relationship Id="rId10" Type="http://schemas.openxmlformats.org/officeDocument/2006/relationships/image" Target="../media/image76.png"/><Relationship Id="rId4" Type="http://schemas.openxmlformats.org/officeDocument/2006/relationships/image" Target="../media/image9.png"/><Relationship Id="rId9" Type="http://schemas.openxmlformats.org/officeDocument/2006/relationships/image" Target="../media/image7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8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9.png"/><Relationship Id="rId9" Type="http://schemas.openxmlformats.org/officeDocument/2006/relationships/image" Target="../media/image8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79" y="2547608"/>
            <a:ext cx="6259841" cy="4239284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579" y="1785608"/>
            <a:ext cx="6259841" cy="4239284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0" y="4762500"/>
            <a:ext cx="381000" cy="3810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1409700"/>
            <a:ext cx="952500" cy="381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3200400"/>
            <a:ext cx="952500" cy="381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30000" y="0"/>
            <a:ext cx="762000" cy="7620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334000"/>
            <a:ext cx="1524000" cy="1524000"/>
          </a:xfrm>
          <a:prstGeom prst="rect">
            <a:avLst/>
          </a:prstGeom>
        </p:spPr>
      </p:pic>
      <p:sp>
        <p:nvSpPr>
          <p:cNvPr id="10" name="Text 0"/>
          <p:cNvSpPr/>
          <p:nvPr/>
        </p:nvSpPr>
        <p:spPr>
          <a:xfrm>
            <a:off x="609600" y="1638300"/>
            <a:ext cx="13167360" cy="571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4500"/>
              </a:lnSpc>
              <a:buNone/>
            </a:pPr>
            <a:r>
              <a:rPr lang="en-US" sz="3600" b="1" kern="0" spc="-72" dirty="0">
                <a:solidFill>
                  <a:srgbClr val="1F2937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Algorithme de la Boule Pesante</a:t>
            </a:r>
            <a:endParaRPr lang="en-US" sz="3600" dirty="0"/>
          </a:p>
        </p:txBody>
      </p:sp>
      <p:sp>
        <p:nvSpPr>
          <p:cNvPr id="11" name="Text 1"/>
          <p:cNvSpPr/>
          <p:nvPr/>
        </p:nvSpPr>
        <p:spPr>
          <a:xfrm>
            <a:off x="609600" y="2362200"/>
            <a:ext cx="10972800" cy="685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700"/>
              </a:lnSpc>
              <a:buNone/>
            </a:pPr>
            <a:r>
              <a:rPr lang="en-US" sz="2250" b="1" dirty="0">
                <a:solidFill>
                  <a:srgbClr val="374151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pour l'Optimisation des Paramètres de Tir
d'un Projectile à Masse Variable</a:t>
            </a:r>
            <a:endParaRPr lang="en-US" sz="2250" dirty="0"/>
          </a:p>
        </p:txBody>
      </p:sp>
      <p:sp>
        <p:nvSpPr>
          <p:cNvPr id="13" name="Text 3"/>
          <p:cNvSpPr/>
          <p:nvPr/>
        </p:nvSpPr>
        <p:spPr>
          <a:xfrm>
            <a:off x="609600" y="5981700"/>
            <a:ext cx="4509492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350" b="1" dirty="0" err="1" smtClean="0">
                <a:solidFill>
                  <a:srgbClr val="4B5563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samedi</a:t>
            </a:r>
            <a:r>
              <a:rPr lang="en-US" sz="1350" dirty="0" smtClean="0">
                <a:solidFill>
                  <a:srgbClr val="4B5563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 20 </a:t>
            </a:r>
            <a:r>
              <a:rPr lang="en-US" sz="1350" dirty="0">
                <a:solidFill>
                  <a:srgbClr val="4B5563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décembre 2025</a:t>
            </a:r>
            <a:endParaRPr lang="en-US" sz="1350" dirty="0"/>
          </a:p>
        </p:txBody>
      </p:sp>
      <p:sp>
        <p:nvSpPr>
          <p:cNvPr id="14" name="Text 4"/>
          <p:cNvSpPr/>
          <p:nvPr/>
        </p:nvSpPr>
        <p:spPr>
          <a:xfrm>
            <a:off x="9067801" y="5715000"/>
            <a:ext cx="251460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r">
              <a:lnSpc>
                <a:spcPts val="2100"/>
              </a:lnSpc>
              <a:buNone/>
            </a:pPr>
            <a:r>
              <a:rPr lang="en-US" sz="1500" dirty="0" smtClean="0">
                <a:solidFill>
                  <a:srgbClr val="374151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</a:rPr>
              <a:t>NKAMWA  WAKIEU  Randy</a:t>
            </a:r>
            <a:endParaRPr lang="en-US" sz="1500" dirty="0"/>
          </a:p>
        </p:txBody>
      </p:sp>
      <p:sp>
        <p:nvSpPr>
          <p:cNvPr id="15" name="Text 5"/>
          <p:cNvSpPr/>
          <p:nvPr/>
        </p:nvSpPr>
        <p:spPr>
          <a:xfrm>
            <a:off x="9640193" y="5981700"/>
            <a:ext cx="1942207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r">
              <a:lnSpc>
                <a:spcPts val="2100"/>
              </a:lnSpc>
              <a:buNone/>
            </a:pPr>
            <a:r>
              <a:rPr lang="en-US" sz="1350" dirty="0" smtClean="0">
                <a:solidFill>
                  <a:srgbClr val="4B5563"/>
                </a:solidFill>
                <a:latin typeface="ui-sans-serif" pitchFamily="34" charset="0"/>
                <a:ea typeface="ui-sans-serif" pitchFamily="34" charset="-122"/>
                <a:cs typeface="ui-sans-serif" pitchFamily="34" charset="-120"/>
                <a:hlinkClick r:id="rId10"/>
              </a:rPr>
              <a:t>school.algorush.fr</a:t>
            </a:r>
            <a:endParaRPr lang="en-US" sz="1350" dirty="0" smtClean="0">
              <a:solidFill>
                <a:srgbClr val="4B5563"/>
              </a:solidFill>
              <a:latin typeface="ui-sans-serif" pitchFamily="34" charset="0"/>
              <a:ea typeface="ui-sans-serif" pitchFamily="34" charset="-122"/>
              <a:cs typeface="ui-sans-serif" pitchFamily="34" charset="-120"/>
            </a:endParaRPr>
          </a:p>
          <a:p>
            <a:pPr marL="0" indent="0" algn="r">
              <a:lnSpc>
                <a:spcPts val="2100"/>
              </a:lnSpc>
              <a:buNone/>
            </a:pPr>
            <a:endParaRPr lang="en-US" sz="13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990600"/>
            <a:ext cx="914400" cy="381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333500"/>
            <a:ext cx="476250" cy="47625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025" y="1419225"/>
            <a:ext cx="228600" cy="3048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1962150"/>
            <a:ext cx="5486400" cy="11049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" y="2114550"/>
            <a:ext cx="142875" cy="2667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200" y="3219450"/>
            <a:ext cx="5486400" cy="11049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" y="3371850"/>
            <a:ext cx="190500" cy="2667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4476750"/>
            <a:ext cx="5486400" cy="11049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600" y="4629150"/>
            <a:ext cx="190500" cy="2667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48400" y="1333500"/>
            <a:ext cx="476250" cy="47625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72225" y="1419225"/>
            <a:ext cx="228600" cy="3048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48400" y="1962150"/>
            <a:ext cx="5486400" cy="11049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400800" y="2114550"/>
            <a:ext cx="190500" cy="26670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48400" y="3219450"/>
            <a:ext cx="5486400" cy="11049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400800" y="3371850"/>
            <a:ext cx="190500" cy="2667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48400" y="4476750"/>
            <a:ext cx="5486400" cy="1104900"/>
          </a:xfrm>
          <a:prstGeom prst="rect">
            <a:avLst/>
          </a:prstGeom>
        </p:spPr>
      </p:pic>
      <p:pic>
        <p:nvPicPr>
          <p:cNvPr id="19" name="Image 17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400800" y="4629150"/>
            <a:ext cx="171450" cy="266700"/>
          </a:xfrm>
          <a:prstGeom prst="rect">
            <a:avLst/>
          </a:prstGeom>
        </p:spPr>
      </p:pic>
      <p:sp>
        <p:nvSpPr>
          <p:cNvPr id="20" name="Text 0"/>
          <p:cNvSpPr/>
          <p:nvPr/>
        </p:nvSpPr>
        <p:spPr>
          <a:xfrm>
            <a:off x="457200" y="457200"/>
            <a:ext cx="112776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Avantages et Limites</a:t>
            </a:r>
            <a:endParaRPr lang="en-US" sz="3600" dirty="0"/>
          </a:p>
        </p:txBody>
      </p:sp>
      <p:sp>
        <p:nvSpPr>
          <p:cNvPr id="21" name="Text 1"/>
          <p:cNvSpPr/>
          <p:nvPr/>
        </p:nvSpPr>
        <p:spPr>
          <a:xfrm>
            <a:off x="1047750" y="1419225"/>
            <a:ext cx="1377315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Avantages</a:t>
            </a:r>
            <a:endParaRPr lang="en-US" sz="1800" dirty="0"/>
          </a:p>
        </p:txBody>
      </p:sp>
      <p:sp>
        <p:nvSpPr>
          <p:cNvPr id="22" name="Text 2"/>
          <p:cNvSpPr/>
          <p:nvPr/>
        </p:nvSpPr>
        <p:spPr>
          <a:xfrm>
            <a:off x="866775" y="2114550"/>
            <a:ext cx="2147768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Convergence Rapide</a:t>
            </a:r>
            <a:endParaRPr lang="en-US" sz="1500" dirty="0"/>
          </a:p>
        </p:txBody>
      </p:sp>
      <p:sp>
        <p:nvSpPr>
          <p:cNvPr id="23" name="Text 3"/>
          <p:cNvSpPr/>
          <p:nvPr/>
        </p:nvSpPr>
        <p:spPr>
          <a:xfrm>
            <a:off x="609600" y="2457450"/>
            <a:ext cx="51816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Accélère la recherche de l'optimum grâce à l'effet de momentum dans les régions plates.</a:t>
            </a:r>
            <a:endParaRPr lang="en-US" sz="1200" dirty="0"/>
          </a:p>
        </p:txBody>
      </p:sp>
      <p:sp>
        <p:nvSpPr>
          <p:cNvPr id="24" name="Text 4"/>
          <p:cNvSpPr/>
          <p:nvPr/>
        </p:nvSpPr>
        <p:spPr>
          <a:xfrm>
            <a:off x="914400" y="3371850"/>
            <a:ext cx="3049488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Évitement des Minima Locaux</a:t>
            </a:r>
            <a:endParaRPr lang="en-US" sz="1500" dirty="0"/>
          </a:p>
        </p:txBody>
      </p:sp>
      <p:sp>
        <p:nvSpPr>
          <p:cNvPr id="25" name="Text 5"/>
          <p:cNvSpPr/>
          <p:nvPr/>
        </p:nvSpPr>
        <p:spPr>
          <a:xfrm>
            <a:off x="609600" y="3714750"/>
            <a:ext cx="51816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Le momentum permet de franchir les "vallées" peu profondes et de progresser vers le minimum global.</a:t>
            </a:r>
            <a:endParaRPr lang="en-US" sz="1200" dirty="0"/>
          </a:p>
        </p:txBody>
      </p:sp>
      <p:sp>
        <p:nvSpPr>
          <p:cNvPr id="26" name="Text 6"/>
          <p:cNvSpPr/>
          <p:nvPr/>
        </p:nvSpPr>
        <p:spPr>
          <a:xfrm>
            <a:off x="914400" y="4629150"/>
            <a:ext cx="1207294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Robustesse</a:t>
            </a:r>
            <a:endParaRPr lang="en-US" sz="1500" dirty="0"/>
          </a:p>
        </p:txBody>
      </p:sp>
      <p:sp>
        <p:nvSpPr>
          <p:cNvPr id="27" name="Text 7"/>
          <p:cNvSpPr/>
          <p:nvPr/>
        </p:nvSpPr>
        <p:spPr>
          <a:xfrm>
            <a:off x="609600" y="4972050"/>
            <a:ext cx="51816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Efficace sur des surfaces d'optimisation non convexes et des fonctions coût complexes.</a:t>
            </a:r>
            <a:endParaRPr lang="en-US" sz="1200" dirty="0"/>
          </a:p>
        </p:txBody>
      </p:sp>
      <p:sp>
        <p:nvSpPr>
          <p:cNvPr id="28" name="Text 8"/>
          <p:cNvSpPr/>
          <p:nvPr/>
        </p:nvSpPr>
        <p:spPr>
          <a:xfrm>
            <a:off x="6838950" y="1419225"/>
            <a:ext cx="960477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Limites</a:t>
            </a:r>
            <a:endParaRPr lang="en-US" sz="1800" dirty="0"/>
          </a:p>
        </p:txBody>
      </p:sp>
      <p:sp>
        <p:nvSpPr>
          <p:cNvPr id="29" name="Text 9"/>
          <p:cNvSpPr/>
          <p:nvPr/>
        </p:nvSpPr>
        <p:spPr>
          <a:xfrm>
            <a:off x="6705600" y="2114550"/>
            <a:ext cx="3303627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Sensibilité aux Hyperparamètres</a:t>
            </a:r>
            <a:endParaRPr lang="en-US" sz="1500" dirty="0"/>
          </a:p>
        </p:txBody>
      </p:sp>
      <p:sp>
        <p:nvSpPr>
          <p:cNvPr id="30" name="Text 10"/>
          <p:cNvSpPr/>
          <p:nvPr/>
        </p:nvSpPr>
        <p:spPr>
          <a:xfrm>
            <a:off x="6400800" y="2457450"/>
            <a:ext cx="51816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Nécessite un réglage fin des paramètres α (pas d'apprentissage) et γ (coefficient de momentum).</a:t>
            </a:r>
            <a:endParaRPr lang="en-US" sz="1200" dirty="0"/>
          </a:p>
        </p:txBody>
      </p:sp>
      <p:sp>
        <p:nvSpPr>
          <p:cNvPr id="31" name="Text 11"/>
          <p:cNvSpPr/>
          <p:nvPr/>
        </p:nvSpPr>
        <p:spPr>
          <a:xfrm>
            <a:off x="6705600" y="3371850"/>
            <a:ext cx="3393103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Pas de Garantie de Convergence</a:t>
            </a:r>
            <a:endParaRPr lang="en-US" sz="1500" dirty="0"/>
          </a:p>
        </p:txBody>
      </p:sp>
      <p:sp>
        <p:nvSpPr>
          <p:cNvPr id="32" name="Text 12"/>
          <p:cNvSpPr/>
          <p:nvPr/>
        </p:nvSpPr>
        <p:spPr>
          <a:xfrm>
            <a:off x="6400800" y="3714750"/>
            <a:ext cx="51816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Peut rester bloqué dans des minima locaux profonds, sans garantie de trouver le minimum global.</a:t>
            </a:r>
            <a:endParaRPr lang="en-US" sz="1200" dirty="0"/>
          </a:p>
        </p:txBody>
      </p:sp>
      <p:sp>
        <p:nvSpPr>
          <p:cNvPr id="33" name="Text 13"/>
          <p:cNvSpPr/>
          <p:nvPr/>
        </p:nvSpPr>
        <p:spPr>
          <a:xfrm>
            <a:off x="6686550" y="4629150"/>
            <a:ext cx="1905953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Complexité Accrue</a:t>
            </a:r>
            <a:endParaRPr lang="en-US" sz="1500" dirty="0"/>
          </a:p>
        </p:txBody>
      </p:sp>
      <p:sp>
        <p:nvSpPr>
          <p:cNvPr id="34" name="Text 14"/>
          <p:cNvSpPr/>
          <p:nvPr/>
        </p:nvSpPr>
        <p:spPr>
          <a:xfrm>
            <a:off x="6400800" y="4972050"/>
            <a:ext cx="51816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Implique la gestion d'une variable de vitesse supplémentaire par rapport aux méthodes de gradient simple.</a:t>
            </a:r>
            <a:endParaRPr lang="en-US" sz="1200" dirty="0"/>
          </a:p>
        </p:txBody>
      </p:sp>
      <p:sp>
        <p:nvSpPr>
          <p:cNvPr id="35" name="Text 15"/>
          <p:cNvSpPr/>
          <p:nvPr/>
        </p:nvSpPr>
        <p:spPr>
          <a:xfrm>
            <a:off x="457200" y="6210300"/>
            <a:ext cx="2241709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Algorithme de la Boule Pesante</a:t>
            </a:r>
            <a:endParaRPr lang="en-US" sz="1050" dirty="0"/>
          </a:p>
        </p:txBody>
      </p:sp>
      <p:sp>
        <p:nvSpPr>
          <p:cNvPr id="36" name="Text 16"/>
          <p:cNvSpPr/>
          <p:nvPr/>
        </p:nvSpPr>
        <p:spPr>
          <a:xfrm>
            <a:off x="9901089" y="6210300"/>
            <a:ext cx="2200454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Page </a:t>
            </a:r>
            <a:r>
              <a:rPr lang="en-US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10 </a:t>
            </a: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| Avantages et Limites</a:t>
            </a:r>
            <a:endParaRPr lang="en-US" sz="105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990600"/>
            <a:ext cx="1219200" cy="381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333500"/>
            <a:ext cx="5486400" cy="45720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" y="1600200"/>
            <a:ext cx="228600" cy="2286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" y="2076450"/>
            <a:ext cx="85725" cy="17145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" y="2724150"/>
            <a:ext cx="85725" cy="17145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" y="3371850"/>
            <a:ext cx="85725" cy="17145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" y="4019550"/>
            <a:ext cx="85725" cy="17145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1333500"/>
            <a:ext cx="5486400" cy="45720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7000" y="1600200"/>
            <a:ext cx="171450" cy="2286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77000" y="2019300"/>
            <a:ext cx="514350" cy="542925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91300" y="2133600"/>
            <a:ext cx="285750" cy="3048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77000" y="2971800"/>
            <a:ext cx="457200" cy="542925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91300" y="3086100"/>
            <a:ext cx="228600" cy="30480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77000" y="3924300"/>
            <a:ext cx="457200" cy="542925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91300" y="4038600"/>
            <a:ext cx="228600" cy="304800"/>
          </a:xfrm>
          <a:prstGeom prst="rect">
            <a:avLst/>
          </a:prstGeom>
        </p:spPr>
      </p:pic>
      <p:sp>
        <p:nvSpPr>
          <p:cNvPr id="18" name="Text 0"/>
          <p:cNvSpPr/>
          <p:nvPr/>
        </p:nvSpPr>
        <p:spPr>
          <a:xfrm>
            <a:off x="-670560" y="457200"/>
            <a:ext cx="1353312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Conclusion et Perspectives</a:t>
            </a:r>
            <a:endParaRPr lang="en-US" sz="3600" dirty="0"/>
          </a:p>
        </p:txBody>
      </p:sp>
      <p:sp>
        <p:nvSpPr>
          <p:cNvPr id="19" name="Text 1"/>
          <p:cNvSpPr/>
          <p:nvPr/>
        </p:nvSpPr>
        <p:spPr>
          <a:xfrm>
            <a:off x="1028700" y="1562100"/>
            <a:ext cx="603504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Synthèse des Résultats</a:t>
            </a:r>
            <a:endParaRPr lang="en-US" sz="1800" dirty="0"/>
          </a:p>
        </p:txBody>
      </p:sp>
      <p:sp>
        <p:nvSpPr>
          <p:cNvPr id="20" name="Text 2"/>
          <p:cNvSpPr/>
          <p:nvPr/>
        </p:nvSpPr>
        <p:spPr>
          <a:xfrm>
            <a:off x="847725" y="2019300"/>
            <a:ext cx="4867275" cy="5334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Algorithme de la Boule Pesante : solution élégante et efficace pour des problèmes d'optimisation dynamique complexes</a:t>
            </a:r>
            <a:endParaRPr lang="en-US" sz="1350" dirty="0"/>
          </a:p>
        </p:txBody>
      </p:sp>
      <p:sp>
        <p:nvSpPr>
          <p:cNvPr id="21" name="Text 3"/>
          <p:cNvSpPr/>
          <p:nvPr/>
        </p:nvSpPr>
        <p:spPr>
          <a:xfrm>
            <a:off x="847725" y="2667000"/>
            <a:ext cx="4867275" cy="5334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Convergence rapide grâce à l'accumulation d'élan dans les régions plates</a:t>
            </a:r>
            <a:endParaRPr lang="en-US" sz="1350" dirty="0"/>
          </a:p>
        </p:txBody>
      </p:sp>
      <p:sp>
        <p:nvSpPr>
          <p:cNvPr id="22" name="Text 4"/>
          <p:cNvSpPr/>
          <p:nvPr/>
        </p:nvSpPr>
        <p:spPr>
          <a:xfrm>
            <a:off x="847725" y="3314700"/>
            <a:ext cx="4867275" cy="5334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Capacité avérée à éviter les minima locaux grâce au momentum</a:t>
            </a:r>
            <a:endParaRPr lang="en-US" sz="1350" dirty="0"/>
          </a:p>
        </p:txBody>
      </p:sp>
      <p:sp>
        <p:nvSpPr>
          <p:cNvPr id="23" name="Text 5"/>
          <p:cNvSpPr/>
          <p:nvPr/>
        </p:nvSpPr>
        <p:spPr>
          <a:xfrm>
            <a:off x="847725" y="3962400"/>
            <a:ext cx="4867275" cy="5334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Application pratique réussie à l'optimisation des paramètres de tir d'un projectile à masse variable</a:t>
            </a:r>
            <a:endParaRPr lang="en-US" sz="1350" dirty="0"/>
          </a:p>
        </p:txBody>
      </p:sp>
      <p:sp>
        <p:nvSpPr>
          <p:cNvPr id="24" name="Text 6"/>
          <p:cNvSpPr/>
          <p:nvPr/>
        </p:nvSpPr>
        <p:spPr>
          <a:xfrm>
            <a:off x="6762750" y="1562100"/>
            <a:ext cx="502920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Perspectives</a:t>
            </a:r>
            <a:endParaRPr lang="en-US" sz="1800" dirty="0"/>
          </a:p>
        </p:txBody>
      </p:sp>
      <p:sp>
        <p:nvSpPr>
          <p:cNvPr id="25" name="Text 7"/>
          <p:cNvSpPr/>
          <p:nvPr/>
        </p:nvSpPr>
        <p:spPr>
          <a:xfrm>
            <a:off x="7143750" y="2019300"/>
            <a:ext cx="523494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Applications à d'autres systèmes</a:t>
            </a:r>
            <a:endParaRPr lang="en-US" sz="1500" dirty="0"/>
          </a:p>
        </p:txBody>
      </p:sp>
      <p:sp>
        <p:nvSpPr>
          <p:cNvPr id="26" name="Text 8"/>
          <p:cNvSpPr/>
          <p:nvPr/>
        </p:nvSpPr>
        <p:spPr>
          <a:xfrm>
            <a:off x="7143750" y="2324100"/>
            <a:ext cx="436245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374151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Extension à la robotique, à l'aérospatiale ou à d'autres domaines d'ingénierie</a:t>
            </a:r>
            <a:endParaRPr lang="en-US" sz="1200" dirty="0"/>
          </a:p>
        </p:txBody>
      </p:sp>
      <p:sp>
        <p:nvSpPr>
          <p:cNvPr id="27" name="Text 9"/>
          <p:cNvSpPr/>
          <p:nvPr/>
        </p:nvSpPr>
        <p:spPr>
          <a:xfrm>
            <a:off x="7086600" y="2971800"/>
            <a:ext cx="530352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Variantes stochastiques</a:t>
            </a:r>
            <a:endParaRPr lang="en-US" sz="1500" dirty="0"/>
          </a:p>
        </p:txBody>
      </p:sp>
      <p:sp>
        <p:nvSpPr>
          <p:cNvPr id="28" name="Text 10"/>
          <p:cNvSpPr/>
          <p:nvPr/>
        </p:nvSpPr>
        <p:spPr>
          <a:xfrm>
            <a:off x="7086600" y="3276600"/>
            <a:ext cx="44196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374151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Exploration des algorithmes de Boule Pesante stochastiques pour des problèmes avec bruit ou de grandes bases de données</a:t>
            </a:r>
            <a:endParaRPr lang="en-US" sz="1200" dirty="0"/>
          </a:p>
        </p:txBody>
      </p:sp>
      <p:sp>
        <p:nvSpPr>
          <p:cNvPr id="29" name="Text 11"/>
          <p:cNvSpPr/>
          <p:nvPr/>
        </p:nvSpPr>
        <p:spPr>
          <a:xfrm>
            <a:off x="7086600" y="3924300"/>
            <a:ext cx="530352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Optimisation des hyperparamètres</a:t>
            </a:r>
            <a:endParaRPr lang="en-US" sz="1500" dirty="0"/>
          </a:p>
        </p:txBody>
      </p:sp>
      <p:sp>
        <p:nvSpPr>
          <p:cNvPr id="30" name="Text 12"/>
          <p:cNvSpPr/>
          <p:nvPr/>
        </p:nvSpPr>
        <p:spPr>
          <a:xfrm>
            <a:off x="7086600" y="4229100"/>
            <a:ext cx="44196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374151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Développement de méthodes adaptatives pour le réglage automatique de α et γ</a:t>
            </a:r>
            <a:endParaRPr lang="en-US" sz="1200" dirty="0"/>
          </a:p>
        </p:txBody>
      </p:sp>
      <p:sp>
        <p:nvSpPr>
          <p:cNvPr id="31" name="Text 13"/>
          <p:cNvSpPr/>
          <p:nvPr/>
        </p:nvSpPr>
        <p:spPr>
          <a:xfrm>
            <a:off x="457200" y="6210300"/>
            <a:ext cx="5225117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Algorithme de la Boule Pesante pour l'Optimisation des Paramètres de Tir</a:t>
            </a:r>
            <a:endParaRPr lang="en-US" sz="1050" dirty="0"/>
          </a:p>
        </p:txBody>
      </p:sp>
      <p:sp>
        <p:nvSpPr>
          <p:cNvPr id="32" name="Text 14"/>
          <p:cNvSpPr/>
          <p:nvPr/>
        </p:nvSpPr>
        <p:spPr>
          <a:xfrm>
            <a:off x="9520833" y="6210300"/>
            <a:ext cx="2656761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Page </a:t>
            </a:r>
            <a:r>
              <a:rPr lang="en-US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11 </a:t>
            </a: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| Conclusion et Perspectives</a:t>
            </a:r>
            <a:endParaRPr lang="en-US" sz="105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990600"/>
            <a:ext cx="914400" cy="381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0" y="2295525"/>
            <a:ext cx="8839200" cy="11049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7405" y="2543175"/>
            <a:ext cx="228600" cy="2286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1600" y="3705225"/>
            <a:ext cx="428625" cy="542925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5900" y="3819525"/>
            <a:ext cx="200025" cy="3048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1600" y="4400550"/>
            <a:ext cx="457200" cy="542925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85900" y="4514850"/>
            <a:ext cx="228600" cy="3048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48400" y="3705225"/>
            <a:ext cx="457200" cy="542925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62700" y="3819525"/>
            <a:ext cx="228600" cy="3048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48400" y="4400550"/>
            <a:ext cx="457200" cy="542925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62700" y="4514850"/>
            <a:ext cx="228600" cy="304800"/>
          </a:xfrm>
          <a:prstGeom prst="rect">
            <a:avLst/>
          </a:prstGeom>
        </p:spPr>
      </p:pic>
      <p:sp>
        <p:nvSpPr>
          <p:cNvPr id="14" name="Text 0"/>
          <p:cNvSpPr/>
          <p:nvPr/>
        </p:nvSpPr>
        <p:spPr>
          <a:xfrm>
            <a:off x="-670560" y="457200"/>
            <a:ext cx="1353312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Questions et Discussion</a:t>
            </a:r>
            <a:endParaRPr lang="en-US" sz="3600" dirty="0"/>
          </a:p>
        </p:txBody>
      </p:sp>
      <p:sp>
        <p:nvSpPr>
          <p:cNvPr id="15" name="Text 1"/>
          <p:cNvSpPr/>
          <p:nvPr/>
        </p:nvSpPr>
        <p:spPr>
          <a:xfrm>
            <a:off x="1905000" y="2524125"/>
            <a:ext cx="838200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8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Merci de votre attention</a:t>
            </a:r>
            <a:endParaRPr lang="en-US" sz="1800" dirty="0"/>
          </a:p>
        </p:txBody>
      </p:sp>
      <p:sp>
        <p:nvSpPr>
          <p:cNvPr id="16" name="Text 2"/>
          <p:cNvSpPr/>
          <p:nvPr/>
        </p:nvSpPr>
        <p:spPr>
          <a:xfrm>
            <a:off x="1905000" y="2905125"/>
            <a:ext cx="838200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5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Des questions ?</a:t>
            </a:r>
            <a:endParaRPr lang="en-US" sz="1500" dirty="0"/>
          </a:p>
        </p:txBody>
      </p:sp>
      <p:sp>
        <p:nvSpPr>
          <p:cNvPr id="17" name="Text 3"/>
          <p:cNvSpPr/>
          <p:nvPr/>
        </p:nvSpPr>
        <p:spPr>
          <a:xfrm>
            <a:off x="1952625" y="3748087"/>
            <a:ext cx="905321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Nom</a:t>
            </a:r>
            <a:endParaRPr lang="en-US" sz="1050" dirty="0"/>
          </a:p>
        </p:txBody>
      </p:sp>
      <p:sp>
        <p:nvSpPr>
          <p:cNvPr id="18" name="Text 4"/>
          <p:cNvSpPr/>
          <p:nvPr/>
        </p:nvSpPr>
        <p:spPr>
          <a:xfrm>
            <a:off x="1952625" y="3938588"/>
            <a:ext cx="217170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35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NKAMWA  WAKIEU  Randy</a:t>
            </a:r>
            <a:endParaRPr lang="en-US" sz="1350" dirty="0"/>
          </a:p>
        </p:txBody>
      </p:sp>
      <p:sp>
        <p:nvSpPr>
          <p:cNvPr id="19" name="Text 5"/>
          <p:cNvSpPr/>
          <p:nvPr/>
        </p:nvSpPr>
        <p:spPr>
          <a:xfrm>
            <a:off x="1981200" y="4443413"/>
            <a:ext cx="1692890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b="1" dirty="0" err="1" smtClean="0">
                <a:solidFill>
                  <a:srgbClr val="4A4A4A"/>
                </a:solidFill>
                <a:latin typeface="Segoe UI" pitchFamily="34" charset="0"/>
                <a:cs typeface="Segoe UI" pitchFamily="34" charset="-120"/>
              </a:rPr>
              <a:t>Etablissement</a:t>
            </a:r>
            <a:endParaRPr lang="en-US" sz="1050" dirty="0"/>
          </a:p>
        </p:txBody>
      </p:sp>
      <p:sp>
        <p:nvSpPr>
          <p:cNvPr id="20" name="Text 6"/>
          <p:cNvSpPr/>
          <p:nvPr/>
        </p:nvSpPr>
        <p:spPr>
          <a:xfrm>
            <a:off x="1981200" y="4633913"/>
            <a:ext cx="169289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350" dirty="0" smtClean="0">
                <a:solidFill>
                  <a:srgbClr val="4A4A4A"/>
                </a:solidFill>
                <a:latin typeface="Segoe UI" pitchFamily="34" charset="0"/>
                <a:cs typeface="Segoe UI" pitchFamily="34" charset="-120"/>
              </a:rPr>
              <a:t>ENSPD</a:t>
            </a:r>
            <a:endParaRPr lang="en-US" sz="1350" dirty="0"/>
          </a:p>
        </p:txBody>
      </p:sp>
      <p:sp>
        <p:nvSpPr>
          <p:cNvPr id="21" name="Text 7"/>
          <p:cNvSpPr/>
          <p:nvPr/>
        </p:nvSpPr>
        <p:spPr>
          <a:xfrm>
            <a:off x="6858000" y="3748087"/>
            <a:ext cx="971996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b="1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Email</a:t>
            </a:r>
            <a:endParaRPr lang="en-US" sz="1050" dirty="0"/>
          </a:p>
        </p:txBody>
      </p:sp>
      <p:sp>
        <p:nvSpPr>
          <p:cNvPr id="22" name="Text 8"/>
          <p:cNvSpPr/>
          <p:nvPr/>
        </p:nvSpPr>
        <p:spPr>
          <a:xfrm>
            <a:off x="6858000" y="3938588"/>
            <a:ext cx="171450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35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viaatools@gmail.com</a:t>
            </a:r>
            <a:endParaRPr lang="en-US" sz="1350" dirty="0"/>
          </a:p>
        </p:txBody>
      </p:sp>
      <p:sp>
        <p:nvSpPr>
          <p:cNvPr id="23" name="Text 9"/>
          <p:cNvSpPr/>
          <p:nvPr/>
        </p:nvSpPr>
        <p:spPr>
          <a:xfrm>
            <a:off x="6858000" y="4443413"/>
            <a:ext cx="1941165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b="1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Galerie</a:t>
            </a:r>
            <a:endParaRPr lang="en-US" sz="1050" dirty="0"/>
          </a:p>
        </p:txBody>
      </p:sp>
      <p:sp>
        <p:nvSpPr>
          <p:cNvPr id="24" name="Text 10"/>
          <p:cNvSpPr/>
          <p:nvPr/>
        </p:nvSpPr>
        <p:spPr>
          <a:xfrm>
            <a:off x="6858000" y="4633913"/>
            <a:ext cx="2329398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fr-FR" sz="135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  <a:hlinkClick r:id="rId15"/>
              </a:rPr>
              <a:t>Cliquer pour voir la galerie</a:t>
            </a:r>
            <a:endParaRPr lang="en-US" sz="1350" dirty="0"/>
          </a:p>
        </p:txBody>
      </p:sp>
      <p:sp>
        <p:nvSpPr>
          <p:cNvPr id="25" name="Text 11"/>
          <p:cNvSpPr/>
          <p:nvPr/>
        </p:nvSpPr>
        <p:spPr>
          <a:xfrm>
            <a:off x="457200" y="6210300"/>
            <a:ext cx="3739396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fr-FR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Toute la documentation sur </a:t>
            </a:r>
            <a:r>
              <a:rPr lang="fr-FR" sz="1050" b="1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  <a:hlinkClick r:id="rId16"/>
              </a:rPr>
              <a:t>school.algorush.fr</a:t>
            </a:r>
            <a:endParaRPr lang="en-US" sz="1050" b="1" dirty="0"/>
          </a:p>
        </p:txBody>
      </p:sp>
      <p:sp>
        <p:nvSpPr>
          <p:cNvPr id="26" name="Text 12"/>
          <p:cNvSpPr/>
          <p:nvPr/>
        </p:nvSpPr>
        <p:spPr>
          <a:xfrm>
            <a:off x="9698682" y="6210300"/>
            <a:ext cx="2443341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Page </a:t>
            </a:r>
            <a:r>
              <a:rPr lang="en-US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12 </a:t>
            </a: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| Questions et Discussion</a:t>
            </a:r>
            <a:endParaRPr lang="en-US" sz="10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890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990600"/>
            <a:ext cx="914400" cy="381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3965" y="2709863"/>
            <a:ext cx="628650" cy="676275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6840" y="2852738"/>
            <a:ext cx="342900" cy="3810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8664" y="2709863"/>
            <a:ext cx="714375" cy="676275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81539" y="2852738"/>
            <a:ext cx="428625" cy="3810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30455" y="2709863"/>
            <a:ext cx="628650" cy="676275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73330" y="2852738"/>
            <a:ext cx="342900" cy="3810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55423" y="2709863"/>
            <a:ext cx="676275" cy="676275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198298" y="2852738"/>
            <a:ext cx="390525" cy="381000"/>
          </a:xfrm>
          <a:prstGeom prst="rect">
            <a:avLst/>
          </a:prstGeom>
        </p:spPr>
      </p:pic>
      <p:sp>
        <p:nvSpPr>
          <p:cNvPr id="13" name="Text 0"/>
          <p:cNvSpPr/>
          <p:nvPr/>
        </p:nvSpPr>
        <p:spPr>
          <a:xfrm>
            <a:off x="-670560" y="457200"/>
            <a:ext cx="1353312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Plan de la Présentation</a:t>
            </a:r>
            <a:endParaRPr lang="en-US" sz="3600" dirty="0"/>
          </a:p>
        </p:txBody>
      </p:sp>
      <p:sp>
        <p:nvSpPr>
          <p:cNvPr id="14" name="Text 1"/>
          <p:cNvSpPr/>
          <p:nvPr/>
        </p:nvSpPr>
        <p:spPr>
          <a:xfrm>
            <a:off x="838200" y="3538538"/>
            <a:ext cx="1920180" cy="5334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Problématique et Contexte</a:t>
            </a:r>
            <a:endParaRPr lang="en-US" sz="1500" dirty="0"/>
          </a:p>
        </p:txBody>
      </p:sp>
      <p:sp>
        <p:nvSpPr>
          <p:cNvPr id="15" name="Text 2"/>
          <p:cNvSpPr/>
          <p:nvPr/>
        </p:nvSpPr>
        <p:spPr>
          <a:xfrm>
            <a:off x="838200" y="4148137"/>
            <a:ext cx="1920180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Comprendre le défi physique du projectile à masse variable</a:t>
            </a:r>
            <a:endParaRPr lang="en-US" sz="1050" dirty="0"/>
          </a:p>
        </p:txBody>
      </p:sp>
      <p:sp>
        <p:nvSpPr>
          <p:cNvPr id="16" name="Text 3"/>
          <p:cNvSpPr/>
          <p:nvPr/>
        </p:nvSpPr>
        <p:spPr>
          <a:xfrm>
            <a:off x="2986980" y="3549611"/>
            <a:ext cx="1920180" cy="5334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Méthodologie : La Boule Pesante</a:t>
            </a:r>
            <a:endParaRPr lang="en-US" sz="1500" dirty="0"/>
          </a:p>
        </p:txBody>
      </p:sp>
      <p:sp>
        <p:nvSpPr>
          <p:cNvPr id="17" name="Text 4"/>
          <p:cNvSpPr/>
          <p:nvPr/>
        </p:nvSpPr>
        <p:spPr>
          <a:xfrm>
            <a:off x="2986980" y="4171568"/>
            <a:ext cx="1920180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Découvrir l'algorithme et son intuition mathématique</a:t>
            </a:r>
            <a:endParaRPr lang="en-US" sz="1050" dirty="0"/>
          </a:p>
        </p:txBody>
      </p:sp>
      <p:sp>
        <p:nvSpPr>
          <p:cNvPr id="18" name="Text 5"/>
          <p:cNvSpPr/>
          <p:nvPr/>
        </p:nvSpPr>
        <p:spPr>
          <a:xfrm>
            <a:off x="5135761" y="3538538"/>
            <a:ext cx="1920329" cy="5334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Application et Implémentation</a:t>
            </a:r>
            <a:endParaRPr lang="en-US" sz="1500" dirty="0"/>
          </a:p>
        </p:txBody>
      </p:sp>
      <p:sp>
        <p:nvSpPr>
          <p:cNvPr id="19" name="Text 6"/>
          <p:cNvSpPr/>
          <p:nvPr/>
        </p:nvSpPr>
        <p:spPr>
          <a:xfrm>
            <a:off x="5135761" y="4148137"/>
            <a:ext cx="1920329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Comment nous avons mis l'algorithme en œuvre</a:t>
            </a:r>
            <a:endParaRPr lang="en-US" sz="1050" dirty="0"/>
          </a:p>
        </p:txBody>
      </p:sp>
      <p:sp>
        <p:nvSpPr>
          <p:cNvPr id="20" name="Text 7"/>
          <p:cNvSpPr/>
          <p:nvPr/>
        </p:nvSpPr>
        <p:spPr>
          <a:xfrm>
            <a:off x="7284690" y="3538538"/>
            <a:ext cx="1920180" cy="5334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Résultats et Visualisations</a:t>
            </a:r>
            <a:endParaRPr lang="en-US" sz="1500" dirty="0"/>
          </a:p>
        </p:txBody>
      </p:sp>
      <p:sp>
        <p:nvSpPr>
          <p:cNvPr id="21" name="Text 8"/>
          <p:cNvSpPr/>
          <p:nvPr/>
        </p:nvSpPr>
        <p:spPr>
          <a:xfrm>
            <a:off x="7284690" y="4148137"/>
            <a:ext cx="1920180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Les performances et les résultats obtenus</a:t>
            </a:r>
            <a:endParaRPr lang="en-US" sz="1050" dirty="0"/>
          </a:p>
        </p:txBody>
      </p:sp>
      <p:sp>
        <p:nvSpPr>
          <p:cNvPr id="22" name="Text 9"/>
          <p:cNvSpPr/>
          <p:nvPr/>
        </p:nvSpPr>
        <p:spPr>
          <a:xfrm>
            <a:off x="9771325" y="3538538"/>
            <a:ext cx="124462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Conclusion</a:t>
            </a:r>
            <a:endParaRPr lang="en-US" sz="1500" dirty="0"/>
          </a:p>
        </p:txBody>
      </p:sp>
      <p:sp>
        <p:nvSpPr>
          <p:cNvPr id="23" name="Text 10"/>
          <p:cNvSpPr/>
          <p:nvPr/>
        </p:nvSpPr>
        <p:spPr>
          <a:xfrm>
            <a:off x="9433471" y="4140929"/>
            <a:ext cx="1920329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Synthèse, avantages, limites et perspectives</a:t>
            </a:r>
            <a:endParaRPr lang="en-US" sz="1050" dirty="0"/>
          </a:p>
        </p:txBody>
      </p:sp>
      <p:sp>
        <p:nvSpPr>
          <p:cNvPr id="24" name="Text 11"/>
          <p:cNvSpPr/>
          <p:nvPr/>
        </p:nvSpPr>
        <p:spPr>
          <a:xfrm>
            <a:off x="457200" y="6210300"/>
            <a:ext cx="3739396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 err="1" smtClean="0">
                <a:solidFill>
                  <a:srgbClr val="4B5563"/>
                </a:solidFill>
                <a:latin typeface="Segoe UI" pitchFamily="34" charset="0"/>
                <a:cs typeface="Segoe UI" pitchFamily="34" charset="-120"/>
              </a:rPr>
              <a:t>Toute</a:t>
            </a:r>
            <a:r>
              <a:rPr lang="en-US" sz="1050" dirty="0" smtClean="0">
                <a:solidFill>
                  <a:srgbClr val="4B5563"/>
                </a:solidFill>
                <a:latin typeface="Segoe UI" pitchFamily="34" charset="0"/>
                <a:cs typeface="Segoe UI" pitchFamily="34" charset="-120"/>
              </a:rPr>
              <a:t> la documentation sur </a:t>
            </a:r>
            <a:r>
              <a:rPr lang="en-US" sz="1050" b="1" dirty="0" smtClean="0">
                <a:solidFill>
                  <a:srgbClr val="4B5563"/>
                </a:solidFill>
                <a:latin typeface="Segoe UI" pitchFamily="34" charset="0"/>
                <a:cs typeface="Segoe UI" pitchFamily="34" charset="-120"/>
                <a:hlinkClick r:id="rId13"/>
              </a:rPr>
              <a:t>school.algorush.fr</a:t>
            </a:r>
            <a:endParaRPr lang="en-US" sz="1050" b="1" dirty="0" smtClean="0">
              <a:solidFill>
                <a:srgbClr val="4B5563"/>
              </a:solidFill>
              <a:latin typeface="Segoe UI" pitchFamily="34" charset="0"/>
              <a:cs typeface="Segoe UI" pitchFamily="34" charset="-120"/>
            </a:endParaRPr>
          </a:p>
          <a:p>
            <a:pPr marL="0" indent="0">
              <a:lnSpc>
                <a:spcPts val="1500"/>
              </a:lnSpc>
              <a:buNone/>
            </a:pPr>
            <a:endParaRPr lang="en-US" sz="1050" dirty="0"/>
          </a:p>
        </p:txBody>
      </p:sp>
      <p:sp>
        <p:nvSpPr>
          <p:cNvPr id="25" name="Text 12"/>
          <p:cNvSpPr/>
          <p:nvPr/>
        </p:nvSpPr>
        <p:spPr>
          <a:xfrm>
            <a:off x="9824442" y="6210300"/>
            <a:ext cx="2292429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Page 2 | Plan de la Présentation</a:t>
            </a:r>
            <a:endParaRPr lang="en-US" sz="1050" dirty="0"/>
          </a:p>
        </p:txBody>
      </p:sp>
      <p:pic>
        <p:nvPicPr>
          <p:cNvPr id="28" name="Image 5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19357" y="2709856"/>
            <a:ext cx="714375" cy="676275"/>
          </a:xfrm>
          <a:prstGeom prst="rect">
            <a:avLst/>
          </a:prstGeom>
        </p:spPr>
      </p:pic>
      <p:pic>
        <p:nvPicPr>
          <p:cNvPr id="30" name="Image 13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00331" y="2797174"/>
            <a:ext cx="352425" cy="54292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990600"/>
            <a:ext cx="914400" cy="381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295400"/>
            <a:ext cx="257175" cy="2286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2324100"/>
            <a:ext cx="5486400" cy="16002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2781300"/>
            <a:ext cx="5181600" cy="3048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3467100"/>
            <a:ext cx="5181600" cy="3048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4648200"/>
            <a:ext cx="5486400" cy="13335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48400" y="1295400"/>
            <a:ext cx="285750" cy="2286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48400" y="1714500"/>
            <a:ext cx="419100" cy="504825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43650" y="1809750"/>
            <a:ext cx="228600" cy="3048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19900" y="2324100"/>
            <a:ext cx="4746724" cy="26670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48400" y="3009900"/>
            <a:ext cx="361950" cy="504825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43650" y="3105150"/>
            <a:ext cx="171450" cy="3048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48400" y="3771900"/>
            <a:ext cx="419100" cy="504825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43650" y="3867150"/>
            <a:ext cx="228600" cy="304800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819900" y="4533900"/>
            <a:ext cx="4914900" cy="266700"/>
          </a:xfrm>
          <a:prstGeom prst="rect">
            <a:avLst/>
          </a:prstGeom>
        </p:spPr>
      </p:pic>
      <p:sp>
        <p:nvSpPr>
          <p:cNvPr id="18" name="Text 0"/>
          <p:cNvSpPr/>
          <p:nvPr/>
        </p:nvSpPr>
        <p:spPr>
          <a:xfrm>
            <a:off x="457200" y="457200"/>
            <a:ext cx="112776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Le Problème Physique</a:t>
            </a:r>
            <a:endParaRPr lang="en-US" sz="3600" dirty="0"/>
          </a:p>
        </p:txBody>
      </p:sp>
      <p:sp>
        <p:nvSpPr>
          <p:cNvPr id="19" name="Text 1"/>
          <p:cNvSpPr/>
          <p:nvPr/>
        </p:nvSpPr>
        <p:spPr>
          <a:xfrm>
            <a:off x="828675" y="1257300"/>
            <a:ext cx="658368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4682B4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Projectile à Masse Variable</a:t>
            </a:r>
            <a:endParaRPr lang="en-US" sz="1800" dirty="0"/>
          </a:p>
        </p:txBody>
      </p:sp>
      <p:sp>
        <p:nvSpPr>
          <p:cNvPr id="20" name="Text 2"/>
          <p:cNvSpPr/>
          <p:nvPr/>
        </p:nvSpPr>
        <p:spPr>
          <a:xfrm>
            <a:off x="457200" y="1714500"/>
            <a:ext cx="54864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Le projectile perd de sa masse de manière exponentielle due à la consommation de carburant.</a:t>
            </a:r>
            <a:endParaRPr lang="en-US" sz="1200" dirty="0"/>
          </a:p>
        </p:txBody>
      </p:sp>
      <p:sp>
        <p:nvSpPr>
          <p:cNvPr id="21" name="Text 3"/>
          <p:cNvSpPr/>
          <p:nvPr/>
        </p:nvSpPr>
        <p:spPr>
          <a:xfrm>
            <a:off x="609600" y="2476500"/>
            <a:ext cx="5181600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Masse totale:</a:t>
            </a:r>
            <a:endParaRPr lang="en-US" sz="1200" dirty="0"/>
          </a:p>
        </p:txBody>
      </p:sp>
      <p:sp>
        <p:nvSpPr>
          <p:cNvPr id="22" name="Text 4"/>
          <p:cNvSpPr/>
          <p:nvPr/>
        </p:nvSpPr>
        <p:spPr>
          <a:xfrm>
            <a:off x="609600" y="2781300"/>
            <a:ext cx="518160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350" dirty="0">
                <a:solidFill>
                  <a:srgbClr val="4A4A4A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M(t) = M₀ + m</a:t>
            </a:r>
            <a:r>
              <a:rPr lang="en-US" sz="1013" dirty="0">
                <a:solidFill>
                  <a:srgbClr val="4A4A4A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restante</a:t>
            </a:r>
            <a:r>
              <a:rPr lang="en-US" sz="1350" dirty="0">
                <a:solidFill>
                  <a:srgbClr val="4A4A4A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(t)</a:t>
            </a:r>
            <a:endParaRPr lang="en-US" sz="1350" dirty="0"/>
          </a:p>
        </p:txBody>
      </p:sp>
      <p:sp>
        <p:nvSpPr>
          <p:cNvPr id="23" name="Text 5"/>
          <p:cNvSpPr/>
          <p:nvPr/>
        </p:nvSpPr>
        <p:spPr>
          <a:xfrm>
            <a:off x="609600" y="3162300"/>
            <a:ext cx="5181600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Masse restante:</a:t>
            </a:r>
            <a:endParaRPr lang="en-US" sz="1200" dirty="0"/>
          </a:p>
        </p:txBody>
      </p:sp>
      <p:sp>
        <p:nvSpPr>
          <p:cNvPr id="24" name="Text 6"/>
          <p:cNvSpPr/>
          <p:nvPr/>
        </p:nvSpPr>
        <p:spPr>
          <a:xfrm>
            <a:off x="91440" y="3467100"/>
            <a:ext cx="621792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350" dirty="0">
                <a:solidFill>
                  <a:srgbClr val="4A4A4A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m</a:t>
            </a:r>
            <a:r>
              <a:rPr lang="en-US" sz="1013" dirty="0">
                <a:solidFill>
                  <a:srgbClr val="4A4A4A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restante</a:t>
            </a:r>
            <a:r>
              <a:rPr lang="en-US" sz="1350" dirty="0">
                <a:solidFill>
                  <a:srgbClr val="4A4A4A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(t) = m₀ · exp(-λt)</a:t>
            </a:r>
            <a:endParaRPr lang="en-US" sz="1350" dirty="0"/>
          </a:p>
        </p:txBody>
      </p:sp>
      <p:sp>
        <p:nvSpPr>
          <p:cNvPr id="25" name="Text 7"/>
          <p:cNvSpPr/>
          <p:nvPr/>
        </p:nvSpPr>
        <p:spPr>
          <a:xfrm>
            <a:off x="609600" y="4800600"/>
            <a:ext cx="518160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CD5C5C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Objectif</a:t>
            </a:r>
            <a:endParaRPr lang="en-US" sz="1500" dirty="0"/>
          </a:p>
        </p:txBody>
      </p:sp>
      <p:sp>
        <p:nvSpPr>
          <p:cNvPr id="26" name="Text 8"/>
          <p:cNvSpPr/>
          <p:nvPr/>
        </p:nvSpPr>
        <p:spPr>
          <a:xfrm>
            <a:off x="609600" y="5143500"/>
            <a:ext cx="5181600" cy="685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Déterminer les paramètres de tir initiaux optimaux (V₀, α</a:t>
            </a:r>
            <a:r>
              <a:rPr lang="en-US" sz="120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, </a:t>
            </a:r>
            <a:r>
              <a:rPr lang="en-US" sz="120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Ve</a:t>
            </a:r>
            <a:r>
              <a:rPr lang="en-US" sz="120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) 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— </a:t>
            </a:r>
            <a:r>
              <a:rPr lang="en-US" sz="1200" dirty="0" err="1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vitesse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</a:t>
            </a:r>
            <a:r>
              <a:rPr lang="en-US" sz="120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initiale</a:t>
            </a:r>
            <a:r>
              <a:rPr lang="en-US" sz="120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, 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angle d'élévation, et </a:t>
            </a:r>
            <a:r>
              <a:rPr lang="en-US" sz="120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vitesse</a:t>
            </a:r>
            <a:r>
              <a:rPr lang="en-US" sz="120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</a:t>
            </a:r>
            <a:r>
              <a:rPr lang="en-US" sz="120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d’éjection</a:t>
            </a:r>
            <a:r>
              <a:rPr lang="en-US" sz="120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— afin de minimiser </a:t>
            </a:r>
            <a:r>
              <a:rPr lang="en-US" sz="1200" dirty="0" err="1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l'erreur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</a:t>
            </a:r>
            <a:r>
              <a:rPr lang="en-US" sz="120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de </a:t>
            </a:r>
            <a:r>
              <a:rPr lang="en-US" sz="120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repérage</a:t>
            </a:r>
            <a:r>
              <a:rPr lang="en-US" sz="120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</a:t>
            </a:r>
            <a:r>
              <a:rPr lang="en-US" sz="120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en</a:t>
            </a:r>
            <a:r>
              <a:rPr lang="en-US" sz="120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</a:t>
            </a:r>
            <a:r>
              <a:rPr lang="en-US" sz="120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abcisse</a:t>
            </a:r>
            <a:r>
              <a:rPr lang="en-US" sz="120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.</a:t>
            </a:r>
            <a:endParaRPr lang="en-US" sz="1200" dirty="0"/>
          </a:p>
        </p:txBody>
      </p:sp>
      <p:sp>
        <p:nvSpPr>
          <p:cNvPr id="27" name="Text 9"/>
          <p:cNvSpPr/>
          <p:nvPr/>
        </p:nvSpPr>
        <p:spPr>
          <a:xfrm>
            <a:off x="6648450" y="1257300"/>
            <a:ext cx="548640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D35400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Forces en Jeu</a:t>
            </a:r>
            <a:endParaRPr lang="en-US" sz="1800" dirty="0"/>
          </a:p>
        </p:txBody>
      </p:sp>
      <p:sp>
        <p:nvSpPr>
          <p:cNvPr id="28" name="Text 10"/>
          <p:cNvSpPr/>
          <p:nvPr/>
        </p:nvSpPr>
        <p:spPr>
          <a:xfrm>
            <a:off x="6819900" y="1714500"/>
            <a:ext cx="4746724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Poussée</a:t>
            </a:r>
            <a:endParaRPr lang="en-US" sz="1500" dirty="0"/>
          </a:p>
        </p:txBody>
      </p:sp>
      <p:sp>
        <p:nvSpPr>
          <p:cNvPr id="29" name="Text 11"/>
          <p:cNvSpPr/>
          <p:nvPr/>
        </p:nvSpPr>
        <p:spPr>
          <a:xfrm>
            <a:off x="6819900" y="2019300"/>
            <a:ext cx="5696069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Proportionnelle au débit massique et à la vitesse d'éjection relative Vₑ.</a:t>
            </a:r>
            <a:endParaRPr lang="en-US" sz="1200" dirty="0"/>
          </a:p>
        </p:txBody>
      </p:sp>
      <p:sp>
        <p:nvSpPr>
          <p:cNvPr id="30" name="Text 12"/>
          <p:cNvSpPr/>
          <p:nvPr/>
        </p:nvSpPr>
        <p:spPr>
          <a:xfrm>
            <a:off x="6877050" y="2324100"/>
            <a:ext cx="5696069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A4A4A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F</a:t>
            </a:r>
            <a:r>
              <a:rPr lang="en-US" sz="900" dirty="0">
                <a:solidFill>
                  <a:srgbClr val="4A4A4A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poussée</a:t>
            </a:r>
            <a:r>
              <a:rPr lang="en-US" sz="1200" dirty="0">
                <a:solidFill>
                  <a:srgbClr val="4A4A4A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(t) = Vₑ · λ · m₀ · exp(-λt)</a:t>
            </a:r>
            <a:endParaRPr lang="en-US" sz="1200" dirty="0"/>
          </a:p>
        </p:txBody>
      </p:sp>
      <p:sp>
        <p:nvSpPr>
          <p:cNvPr id="31" name="Text 13"/>
          <p:cNvSpPr/>
          <p:nvPr/>
        </p:nvSpPr>
        <p:spPr>
          <a:xfrm>
            <a:off x="6819900" y="2590800"/>
            <a:ext cx="5696069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i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Décroît exponentiellement avec le temps</a:t>
            </a:r>
            <a:endParaRPr lang="en-US" sz="1050" dirty="0"/>
          </a:p>
        </p:txBody>
      </p:sp>
      <p:sp>
        <p:nvSpPr>
          <p:cNvPr id="32" name="Text 14"/>
          <p:cNvSpPr/>
          <p:nvPr/>
        </p:nvSpPr>
        <p:spPr>
          <a:xfrm>
            <a:off x="6762750" y="3009900"/>
            <a:ext cx="2693789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Gravité</a:t>
            </a:r>
            <a:endParaRPr lang="en-US" sz="1500" dirty="0"/>
          </a:p>
        </p:txBody>
      </p:sp>
      <p:sp>
        <p:nvSpPr>
          <p:cNvPr id="33" name="Text 15"/>
          <p:cNvSpPr/>
          <p:nvPr/>
        </p:nvSpPr>
        <p:spPr>
          <a:xfrm>
            <a:off x="6762750" y="3314700"/>
            <a:ext cx="3232547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Force constante agissant verticalement.</a:t>
            </a:r>
            <a:endParaRPr lang="en-US" sz="1200" dirty="0"/>
          </a:p>
        </p:txBody>
      </p:sp>
      <p:sp>
        <p:nvSpPr>
          <p:cNvPr id="34" name="Text 16"/>
          <p:cNvSpPr/>
          <p:nvPr/>
        </p:nvSpPr>
        <p:spPr>
          <a:xfrm>
            <a:off x="6819900" y="3771900"/>
            <a:ext cx="491490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Traînée Aérodynamique</a:t>
            </a:r>
            <a:endParaRPr lang="en-US" sz="1500" dirty="0"/>
          </a:p>
        </p:txBody>
      </p:sp>
      <p:sp>
        <p:nvSpPr>
          <p:cNvPr id="35" name="Text 17"/>
          <p:cNvSpPr/>
          <p:nvPr/>
        </p:nvSpPr>
        <p:spPr>
          <a:xfrm>
            <a:off x="6819900" y="4076700"/>
            <a:ext cx="49149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Modélisée par des forces dépendant de l'intensité des perturbations atmosphériques Vᵣ.</a:t>
            </a:r>
            <a:endParaRPr lang="en-US" sz="1200" dirty="0"/>
          </a:p>
        </p:txBody>
      </p:sp>
      <p:sp>
        <p:nvSpPr>
          <p:cNvPr id="36" name="Text 18"/>
          <p:cNvSpPr/>
          <p:nvPr/>
        </p:nvSpPr>
        <p:spPr>
          <a:xfrm>
            <a:off x="6877050" y="4533900"/>
            <a:ext cx="589788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A4A4A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F</a:t>
            </a:r>
            <a:r>
              <a:rPr lang="en-US" sz="900" dirty="0">
                <a:solidFill>
                  <a:srgbClr val="4A4A4A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traînée,i</a:t>
            </a:r>
            <a:r>
              <a:rPr lang="en-US" sz="1200" dirty="0">
                <a:solidFill>
                  <a:srgbClr val="4A4A4A"/>
                </a:solidFill>
                <a:latin typeface="Cambria Math" pitchFamily="34" charset="0"/>
                <a:ea typeface="Cambria Math" pitchFamily="34" charset="-122"/>
                <a:cs typeface="Cambria Math" pitchFamily="34" charset="-120"/>
              </a:rPr>
              <a:t> = -½ · ρ · Cᵢ · Aᵢ · Vᵣ²</a:t>
            </a:r>
            <a:endParaRPr lang="en-US" sz="1200" dirty="0"/>
          </a:p>
        </p:txBody>
      </p:sp>
      <p:sp>
        <p:nvSpPr>
          <p:cNvPr id="37" name="Text 19"/>
          <p:cNvSpPr/>
          <p:nvPr/>
        </p:nvSpPr>
        <p:spPr>
          <a:xfrm>
            <a:off x="457200" y="6210300"/>
            <a:ext cx="3739396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fr-FR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Toute la documentation sur </a:t>
            </a:r>
            <a:r>
              <a:rPr lang="fr-FR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  <a:hlinkClick r:id="rId18"/>
              </a:rPr>
              <a:t>school.algorush.fr</a:t>
            </a:r>
            <a:endParaRPr lang="en-US" sz="1050" dirty="0"/>
          </a:p>
        </p:txBody>
      </p:sp>
      <p:sp>
        <p:nvSpPr>
          <p:cNvPr id="38" name="Text 20"/>
          <p:cNvSpPr/>
          <p:nvPr/>
        </p:nvSpPr>
        <p:spPr>
          <a:xfrm>
            <a:off x="9861649" y="6210300"/>
            <a:ext cx="2247781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Page 3 | Le Problème Physique</a:t>
            </a:r>
            <a:endParaRPr lang="en-US" sz="10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0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838200"/>
            <a:ext cx="762000" cy="381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714500"/>
            <a:ext cx="171450" cy="3048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3543300"/>
            <a:ext cx="228600" cy="3048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0800" y="1028700"/>
            <a:ext cx="4762500" cy="24765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0800" y="4191000"/>
            <a:ext cx="2590800" cy="15621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15100" y="4324350"/>
            <a:ext cx="228600" cy="2286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15100" y="4638675"/>
            <a:ext cx="133350" cy="13335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15100" y="4867275"/>
            <a:ext cx="133350" cy="13335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15100" y="5095875"/>
            <a:ext cx="133350" cy="13335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20200" y="4191000"/>
            <a:ext cx="2590800" cy="156210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34500" y="4324350"/>
            <a:ext cx="228600" cy="2286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34500" y="4638675"/>
            <a:ext cx="133350" cy="13335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34500" y="4867275"/>
            <a:ext cx="133350" cy="133350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34500" y="5286375"/>
            <a:ext cx="133350" cy="133350"/>
          </a:xfrm>
          <a:prstGeom prst="rect">
            <a:avLst/>
          </a:prstGeom>
        </p:spPr>
      </p:pic>
      <p:sp>
        <p:nvSpPr>
          <p:cNvPr id="17" name="Text 0"/>
          <p:cNvSpPr/>
          <p:nvPr/>
        </p:nvSpPr>
        <p:spPr>
          <a:xfrm>
            <a:off x="381000" y="381000"/>
            <a:ext cx="13716000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7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Principe de la Boule Pesante</a:t>
            </a:r>
            <a:endParaRPr lang="en-US" sz="2700" dirty="0"/>
          </a:p>
        </p:txBody>
      </p:sp>
      <p:sp>
        <p:nvSpPr>
          <p:cNvPr id="18" name="Text 1"/>
          <p:cNvSpPr/>
          <p:nvPr/>
        </p:nvSpPr>
        <p:spPr>
          <a:xfrm>
            <a:off x="381000" y="1028700"/>
            <a:ext cx="5410200" cy="5334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3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L'optimisation est souvent comparée à la recherche du point le plus bas dans un paysage vallonné:</a:t>
            </a:r>
            <a:endParaRPr lang="en-US" sz="1350" dirty="0"/>
          </a:p>
        </p:txBody>
      </p:sp>
      <p:sp>
        <p:nvSpPr>
          <p:cNvPr id="19" name="Text 2"/>
          <p:cNvSpPr/>
          <p:nvPr/>
        </p:nvSpPr>
        <p:spPr>
          <a:xfrm>
            <a:off x="666750" y="1714500"/>
            <a:ext cx="541020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Intuition Physique</a:t>
            </a:r>
            <a:endParaRPr lang="en-US" sz="1500" dirty="0"/>
          </a:p>
        </p:txBody>
      </p:sp>
      <p:sp>
        <p:nvSpPr>
          <p:cNvPr id="20" name="Text 3"/>
          <p:cNvSpPr/>
          <p:nvPr/>
        </p:nvSpPr>
        <p:spPr>
          <a:xfrm>
            <a:off x="571500" y="2095500"/>
            <a:ext cx="52197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800"/>
              </a:lnSpc>
              <a:buSzPct val="100000"/>
              <a:buChar char="•"/>
            </a:pP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L'algorithme imite le mouvement d'une </a:t>
            </a: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boule pesante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dans un paysage d'optimisation</a:t>
            </a:r>
            <a:endParaRPr lang="en-US" sz="1200" dirty="0"/>
          </a:p>
        </p:txBody>
      </p:sp>
      <p:sp>
        <p:nvSpPr>
          <p:cNvPr id="21" name="Text 4"/>
          <p:cNvSpPr/>
          <p:nvPr/>
        </p:nvSpPr>
        <p:spPr>
          <a:xfrm>
            <a:off x="571500" y="2628900"/>
            <a:ext cx="6263640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800"/>
              </a:lnSpc>
              <a:buSzPct val="100000"/>
              <a:buChar char="•"/>
            </a:pP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Le </a:t>
            </a:r>
            <a:r>
              <a:rPr lang="en-US" sz="1200" b="1" dirty="0">
                <a:solidFill>
                  <a:srgbClr val="D35400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momentum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(inertie) permet de franchir les petits obstacles</a:t>
            </a:r>
            <a:endParaRPr lang="en-US" sz="1200" dirty="0"/>
          </a:p>
        </p:txBody>
      </p:sp>
      <p:sp>
        <p:nvSpPr>
          <p:cNvPr id="22" name="Text 5"/>
          <p:cNvSpPr/>
          <p:nvPr/>
        </p:nvSpPr>
        <p:spPr>
          <a:xfrm>
            <a:off x="571500" y="2933700"/>
            <a:ext cx="52197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800"/>
              </a:lnSpc>
              <a:buSzPct val="100000"/>
              <a:buChar char="•"/>
            </a:pP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La boule accumule de la vitesse dans les descentes, ce qui aide à sortir des minima locaux</a:t>
            </a:r>
            <a:endParaRPr lang="en-US" sz="1200" dirty="0"/>
          </a:p>
        </p:txBody>
      </p:sp>
      <p:sp>
        <p:nvSpPr>
          <p:cNvPr id="23" name="Text 6"/>
          <p:cNvSpPr/>
          <p:nvPr/>
        </p:nvSpPr>
        <p:spPr>
          <a:xfrm>
            <a:off x="723900" y="3543300"/>
            <a:ext cx="541020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Concepts Clés</a:t>
            </a:r>
            <a:endParaRPr lang="en-US" sz="1500" dirty="0"/>
          </a:p>
        </p:txBody>
      </p:sp>
      <p:sp>
        <p:nvSpPr>
          <p:cNvPr id="24" name="Text 7"/>
          <p:cNvSpPr/>
          <p:nvPr/>
        </p:nvSpPr>
        <p:spPr>
          <a:xfrm>
            <a:off x="571500" y="3924300"/>
            <a:ext cx="6263640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800"/>
              </a:lnSpc>
              <a:buSzPct val="100000"/>
              <a:buChar char="•"/>
            </a:pP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Gradient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: Direction de la pente la plus raide</a:t>
            </a:r>
            <a:endParaRPr lang="en-US" sz="1200" dirty="0"/>
          </a:p>
        </p:txBody>
      </p:sp>
      <p:sp>
        <p:nvSpPr>
          <p:cNvPr id="25" name="Text 8"/>
          <p:cNvSpPr/>
          <p:nvPr/>
        </p:nvSpPr>
        <p:spPr>
          <a:xfrm>
            <a:off x="571500" y="4229100"/>
            <a:ext cx="6263640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800"/>
              </a:lnSpc>
              <a:buSzPct val="100000"/>
              <a:buChar char="•"/>
            </a:pP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Momentum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: Capacité à conserver la vitesse et direction passées</a:t>
            </a:r>
            <a:endParaRPr lang="en-US" sz="1200" dirty="0"/>
          </a:p>
        </p:txBody>
      </p:sp>
      <p:sp>
        <p:nvSpPr>
          <p:cNvPr id="26" name="Text 9"/>
          <p:cNvSpPr/>
          <p:nvPr/>
        </p:nvSpPr>
        <p:spPr>
          <a:xfrm>
            <a:off x="571500" y="4533900"/>
            <a:ext cx="6263640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800"/>
              </a:lnSpc>
              <a:buSzPct val="100000"/>
              <a:buChar char="•"/>
            </a:pP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Inertie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: Résistance au changement de direction</a:t>
            </a:r>
            <a:endParaRPr lang="en-US" sz="1200" dirty="0"/>
          </a:p>
        </p:txBody>
      </p:sp>
      <p:sp>
        <p:nvSpPr>
          <p:cNvPr id="27" name="Text 10"/>
          <p:cNvSpPr/>
          <p:nvPr/>
        </p:nvSpPr>
        <p:spPr>
          <a:xfrm>
            <a:off x="6858000" y="4305300"/>
            <a:ext cx="1875234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35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Gradient Classique</a:t>
            </a:r>
            <a:endParaRPr lang="en-US" sz="1350" dirty="0"/>
          </a:p>
        </p:txBody>
      </p:sp>
      <p:sp>
        <p:nvSpPr>
          <p:cNvPr id="28" name="Text 11"/>
          <p:cNvSpPr/>
          <p:nvPr/>
        </p:nvSpPr>
        <p:spPr>
          <a:xfrm>
            <a:off x="6534150" y="4610100"/>
            <a:ext cx="3063240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S'arrête au premier creux</a:t>
            </a:r>
            <a:endParaRPr lang="en-US" sz="1050" dirty="0"/>
          </a:p>
        </p:txBody>
      </p:sp>
      <p:sp>
        <p:nvSpPr>
          <p:cNvPr id="29" name="Text 12"/>
          <p:cNvSpPr/>
          <p:nvPr/>
        </p:nvSpPr>
        <p:spPr>
          <a:xfrm>
            <a:off x="6534150" y="4838700"/>
            <a:ext cx="3063240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Ralentit dans les zones plates</a:t>
            </a:r>
            <a:endParaRPr lang="en-US" sz="1050" dirty="0"/>
          </a:p>
        </p:txBody>
      </p:sp>
      <p:sp>
        <p:nvSpPr>
          <p:cNvPr id="30" name="Text 13"/>
          <p:cNvSpPr/>
          <p:nvPr/>
        </p:nvSpPr>
        <p:spPr>
          <a:xfrm>
            <a:off x="6534150" y="5067300"/>
            <a:ext cx="2552700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Pas de mémoire des directions précédentes</a:t>
            </a:r>
            <a:endParaRPr lang="en-US" sz="1050" dirty="0"/>
          </a:p>
        </p:txBody>
      </p:sp>
      <p:sp>
        <p:nvSpPr>
          <p:cNvPr id="31" name="Text 14"/>
          <p:cNvSpPr/>
          <p:nvPr/>
        </p:nvSpPr>
        <p:spPr>
          <a:xfrm>
            <a:off x="9677400" y="4305300"/>
            <a:ext cx="1417856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35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Boule Pesante</a:t>
            </a:r>
            <a:endParaRPr lang="en-US" sz="1350" dirty="0"/>
          </a:p>
        </p:txBody>
      </p:sp>
      <p:sp>
        <p:nvSpPr>
          <p:cNvPr id="32" name="Text 15"/>
          <p:cNvSpPr/>
          <p:nvPr/>
        </p:nvSpPr>
        <p:spPr>
          <a:xfrm>
            <a:off x="9353550" y="4610100"/>
            <a:ext cx="3063240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Traverse les petites bosses</a:t>
            </a:r>
            <a:endParaRPr lang="en-US" sz="1050" dirty="0"/>
          </a:p>
        </p:txBody>
      </p:sp>
      <p:sp>
        <p:nvSpPr>
          <p:cNvPr id="33" name="Text 16"/>
          <p:cNvSpPr/>
          <p:nvPr/>
        </p:nvSpPr>
        <p:spPr>
          <a:xfrm>
            <a:off x="9353550" y="4838700"/>
            <a:ext cx="2552700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Accélère dans les longues descentes</a:t>
            </a:r>
            <a:endParaRPr lang="en-US" sz="1050" dirty="0"/>
          </a:p>
        </p:txBody>
      </p:sp>
      <p:sp>
        <p:nvSpPr>
          <p:cNvPr id="34" name="Text 17"/>
          <p:cNvSpPr/>
          <p:nvPr/>
        </p:nvSpPr>
        <p:spPr>
          <a:xfrm>
            <a:off x="9353550" y="5257800"/>
            <a:ext cx="2552700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Conserve l'élan des étapes précédentes</a:t>
            </a:r>
            <a:endParaRPr lang="en-US" sz="1050" dirty="0"/>
          </a:p>
        </p:txBody>
      </p:sp>
      <p:sp>
        <p:nvSpPr>
          <p:cNvPr id="35" name="Text 18"/>
          <p:cNvSpPr/>
          <p:nvPr/>
        </p:nvSpPr>
        <p:spPr>
          <a:xfrm>
            <a:off x="381000" y="6286500"/>
            <a:ext cx="2241709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Algorithme de la Boule Pesante</a:t>
            </a:r>
            <a:endParaRPr lang="en-US" sz="1050" dirty="0"/>
          </a:p>
        </p:txBody>
      </p:sp>
      <p:sp>
        <p:nvSpPr>
          <p:cNvPr id="36" name="Text 19"/>
          <p:cNvSpPr/>
          <p:nvPr/>
        </p:nvSpPr>
        <p:spPr>
          <a:xfrm>
            <a:off x="9567118" y="6286500"/>
            <a:ext cx="2692658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Page </a:t>
            </a:r>
            <a:r>
              <a:rPr lang="en-US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4 </a:t>
            </a: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| Principe de la Boule Pesante</a:t>
            </a:r>
            <a:endParaRPr lang="en-US" sz="10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990600"/>
            <a:ext cx="1219200" cy="381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2305050"/>
            <a:ext cx="5334000" cy="19812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800" y="2490788"/>
            <a:ext cx="200025" cy="3048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0800" y="3605213"/>
            <a:ext cx="228600" cy="3048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0800" y="4214813"/>
            <a:ext cx="228600" cy="304800"/>
          </a:xfrm>
          <a:prstGeom prst="rect">
            <a:avLst/>
          </a:prstGeom>
        </p:spPr>
      </p:pic>
      <p:sp>
        <p:nvSpPr>
          <p:cNvPr id="8" name="Text 0"/>
          <p:cNvSpPr/>
          <p:nvPr/>
        </p:nvSpPr>
        <p:spPr>
          <a:xfrm>
            <a:off x="-670560" y="457200"/>
            <a:ext cx="1353312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Formulation Mathématique</a:t>
            </a:r>
            <a:endParaRPr lang="en-US" sz="3600" dirty="0"/>
          </a:p>
        </p:txBody>
      </p:sp>
      <p:sp>
        <p:nvSpPr>
          <p:cNvPr id="9" name="Text 1"/>
          <p:cNvSpPr/>
          <p:nvPr/>
        </p:nvSpPr>
        <p:spPr>
          <a:xfrm>
            <a:off x="1868865" y="2552700"/>
            <a:ext cx="2510671" cy="257175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4682B4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Relation de Vitesse</a:t>
            </a:r>
            <a:endParaRPr lang="en-US" sz="1800" dirty="0"/>
          </a:p>
        </p:txBody>
      </p:sp>
      <p:sp>
        <p:nvSpPr>
          <p:cNvPr id="10" name="Text 2"/>
          <p:cNvSpPr/>
          <p:nvPr/>
        </p:nvSpPr>
        <p:spPr>
          <a:xfrm>
            <a:off x="198120" y="2914650"/>
            <a:ext cx="585216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8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</a:t>
            </a:r>
            <a:r>
              <a:rPr lang="en-US" sz="13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k+1</a:t>
            </a:r>
            <a:r>
              <a:rPr lang="en-US" sz="18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= γv</a:t>
            </a:r>
            <a:r>
              <a:rPr lang="en-US" sz="13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k</a:t>
            </a:r>
            <a:r>
              <a:rPr lang="en-US" sz="18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- α∇f(θ</a:t>
            </a:r>
            <a:r>
              <a:rPr lang="en-US" sz="13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k</a:t>
            </a:r>
            <a:r>
              <a:rPr lang="en-US" sz="18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)</a:t>
            </a:r>
            <a:endParaRPr lang="en-US" sz="1800" dirty="0"/>
          </a:p>
        </p:txBody>
      </p:sp>
      <p:sp>
        <p:nvSpPr>
          <p:cNvPr id="11" name="Text 3"/>
          <p:cNvSpPr/>
          <p:nvPr/>
        </p:nvSpPr>
        <p:spPr>
          <a:xfrm>
            <a:off x="532284" y="3390900"/>
            <a:ext cx="5183684" cy="257175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D35400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Relation de Mise à Jour des Paramètres</a:t>
            </a:r>
            <a:endParaRPr lang="en-US" sz="1800" dirty="0"/>
          </a:p>
        </p:txBody>
      </p:sp>
      <p:sp>
        <p:nvSpPr>
          <p:cNvPr id="12" name="Text 4"/>
          <p:cNvSpPr/>
          <p:nvPr/>
        </p:nvSpPr>
        <p:spPr>
          <a:xfrm>
            <a:off x="685800" y="3752850"/>
            <a:ext cx="487680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18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θ</a:t>
            </a:r>
            <a:r>
              <a:rPr lang="en-US" sz="13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k+1</a:t>
            </a:r>
            <a:r>
              <a:rPr lang="en-US" sz="18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= θ</a:t>
            </a:r>
            <a:r>
              <a:rPr lang="en-US" sz="13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k</a:t>
            </a:r>
            <a:r>
              <a:rPr lang="en-US" sz="18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+ v</a:t>
            </a:r>
            <a:r>
              <a:rPr lang="en-US" sz="13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k+1</a:t>
            </a:r>
            <a:endParaRPr lang="en-US" sz="1800" dirty="0"/>
          </a:p>
        </p:txBody>
      </p:sp>
      <p:sp>
        <p:nvSpPr>
          <p:cNvPr id="13" name="Text 5"/>
          <p:cNvSpPr/>
          <p:nvPr/>
        </p:nvSpPr>
        <p:spPr>
          <a:xfrm>
            <a:off x="-76200" y="4667250"/>
            <a:ext cx="640080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1350" i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où γ ∈ [0, 1) est le coefficient d'inertie et α le pas d'apprentissage</a:t>
            </a:r>
            <a:endParaRPr lang="en-US" sz="1350" dirty="0"/>
          </a:p>
        </p:txBody>
      </p:sp>
      <p:sp>
        <p:nvSpPr>
          <p:cNvPr id="14" name="Text 6"/>
          <p:cNvSpPr/>
          <p:nvPr/>
        </p:nvSpPr>
        <p:spPr>
          <a:xfrm>
            <a:off x="6400800" y="1995487"/>
            <a:ext cx="533400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4682B4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Concepts Clés</a:t>
            </a:r>
            <a:endParaRPr lang="en-US" sz="1800" dirty="0"/>
          </a:p>
        </p:txBody>
      </p:sp>
      <p:sp>
        <p:nvSpPr>
          <p:cNvPr id="15" name="Text 7"/>
          <p:cNvSpPr/>
          <p:nvPr/>
        </p:nvSpPr>
        <p:spPr>
          <a:xfrm>
            <a:off x="6753225" y="2452688"/>
            <a:ext cx="5638562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θ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: Vecteur des paramètres à optimiser (angle, vitesse initiale, </a:t>
            </a:r>
            <a:r>
              <a:rPr lang="en-US" sz="120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vitesse</a:t>
            </a:r>
            <a:r>
              <a:rPr lang="en-US" sz="120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</a:t>
            </a:r>
            <a:r>
              <a:rPr lang="en-US" sz="120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d’ejection</a:t>
            </a:r>
            <a:r>
              <a:rPr lang="en-US" sz="120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)</a:t>
            </a:r>
            <a:endParaRPr lang="en-US" sz="1200" dirty="0"/>
          </a:p>
        </p:txBody>
      </p:sp>
      <p:sp>
        <p:nvSpPr>
          <p:cNvPr id="16" name="Text 8"/>
          <p:cNvSpPr/>
          <p:nvPr/>
        </p:nvSpPr>
        <p:spPr>
          <a:xfrm>
            <a:off x="6553200" y="2957513"/>
            <a:ext cx="51816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: Vecteur de "vitesse" ou de "momentum", représentant la direction et l'amplitude du déplacement</a:t>
            </a:r>
            <a:endParaRPr lang="en-US" sz="1200" dirty="0"/>
          </a:p>
        </p:txBody>
      </p:sp>
      <p:sp>
        <p:nvSpPr>
          <p:cNvPr id="17" name="Text 9"/>
          <p:cNvSpPr/>
          <p:nvPr/>
        </p:nvSpPr>
        <p:spPr>
          <a:xfrm>
            <a:off x="6781800" y="3567113"/>
            <a:ext cx="49530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γ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: Coefficient d'inertie ou de momentum, détermine la part de la vitesse précédente conservée</a:t>
            </a:r>
            <a:endParaRPr lang="en-US" sz="1200" dirty="0"/>
          </a:p>
        </p:txBody>
      </p:sp>
      <p:sp>
        <p:nvSpPr>
          <p:cNvPr id="18" name="Text 10"/>
          <p:cNvSpPr/>
          <p:nvPr/>
        </p:nvSpPr>
        <p:spPr>
          <a:xfrm>
            <a:off x="6781800" y="4176712"/>
            <a:ext cx="49530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α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: Pas d'apprentissage, contrôlant l'influence du gradient actuel sur la mise à jour</a:t>
            </a:r>
            <a:endParaRPr lang="en-US" sz="1200" dirty="0"/>
          </a:p>
        </p:txBody>
      </p:sp>
      <p:sp>
        <p:nvSpPr>
          <p:cNvPr id="19" name="Text 11"/>
          <p:cNvSpPr/>
          <p:nvPr/>
        </p:nvSpPr>
        <p:spPr>
          <a:xfrm>
            <a:off x="6553200" y="4786313"/>
            <a:ext cx="518160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∇f(θk)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: Gradient de la fonction coût f au point θ</a:t>
            </a:r>
            <a:r>
              <a:rPr lang="en-US" sz="9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k</a:t>
            </a:r>
            <a:r>
              <a:rPr lang="en-US" sz="120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, indiquant la direction de la plus forte augmentation</a:t>
            </a:r>
            <a:endParaRPr lang="en-US" sz="1200" dirty="0"/>
          </a:p>
        </p:txBody>
      </p:sp>
      <p:sp>
        <p:nvSpPr>
          <p:cNvPr id="20" name="Text 12"/>
          <p:cNvSpPr/>
          <p:nvPr/>
        </p:nvSpPr>
        <p:spPr>
          <a:xfrm>
            <a:off x="457200" y="6210300"/>
            <a:ext cx="2241709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Algorithme de la Boule Pesante</a:t>
            </a:r>
            <a:endParaRPr lang="en-US" sz="1050" dirty="0"/>
          </a:p>
        </p:txBody>
      </p:sp>
      <p:sp>
        <p:nvSpPr>
          <p:cNvPr id="21" name="Text 13"/>
          <p:cNvSpPr/>
          <p:nvPr/>
        </p:nvSpPr>
        <p:spPr>
          <a:xfrm>
            <a:off x="9617273" y="6210300"/>
            <a:ext cx="2541032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Page </a:t>
            </a:r>
            <a:r>
              <a:rPr lang="en-US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5 </a:t>
            </a: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| Formulation Mathématique</a:t>
            </a:r>
            <a:endParaRPr lang="en-US" sz="10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714"/>
            <a:ext cx="12192000" cy="70866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914400"/>
            <a:ext cx="1219200" cy="381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219200"/>
            <a:ext cx="228600" cy="2286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1638300"/>
            <a:ext cx="1727150" cy="12192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776" y="1790700"/>
            <a:ext cx="323850" cy="3429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36750" y="1638300"/>
            <a:ext cx="1727150" cy="12192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90714" y="1790700"/>
            <a:ext cx="219075" cy="3429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6301" y="1638300"/>
            <a:ext cx="1727150" cy="12192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36927" y="1790700"/>
            <a:ext cx="285750" cy="3429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7200" y="3124200"/>
            <a:ext cx="228600" cy="2286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7200" y="3543300"/>
            <a:ext cx="5486400" cy="800100"/>
          </a:xfrm>
          <a:prstGeom prst="rect">
            <a:avLst/>
          </a:prstGeom>
        </p:spPr>
      </p:pic>
      <p:pic>
        <p:nvPicPr>
          <p:cNvPr id="13" name="Image 1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7200" y="4610100"/>
            <a:ext cx="171450" cy="228600"/>
          </a:xfrm>
          <a:prstGeom prst="rect">
            <a:avLst/>
          </a:prstGeom>
        </p:spPr>
      </p:pic>
      <p:pic>
        <p:nvPicPr>
          <p:cNvPr id="14" name="Image 12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7200" y="5029200"/>
            <a:ext cx="5486400" cy="1181100"/>
          </a:xfrm>
          <a:prstGeom prst="rect">
            <a:avLst/>
          </a:prstGeom>
        </p:spPr>
      </p:pic>
      <p:pic>
        <p:nvPicPr>
          <p:cNvPr id="15" name="Image 13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48400" y="1638300"/>
            <a:ext cx="5486400" cy="2103834"/>
          </a:xfrm>
          <a:prstGeom prst="rect">
            <a:avLst/>
          </a:prstGeom>
        </p:spPr>
      </p:pic>
      <p:pic>
        <p:nvPicPr>
          <p:cNvPr id="16" name="Image 14" descr="preencoded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400800" y="1790700"/>
            <a:ext cx="5181600" cy="1799034"/>
          </a:xfrm>
          <a:prstGeom prst="rect">
            <a:avLst/>
          </a:prstGeom>
        </p:spPr>
      </p:pic>
      <p:pic>
        <p:nvPicPr>
          <p:cNvPr id="17" name="Image 15" descr="preencoded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248400" y="3894534"/>
            <a:ext cx="5486400" cy="1333500"/>
          </a:xfrm>
          <a:prstGeom prst="rect">
            <a:avLst/>
          </a:prstGeom>
        </p:spPr>
      </p:pic>
      <p:pic>
        <p:nvPicPr>
          <p:cNvPr id="18" name="Image 16" descr="preencoded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400800" y="4675584"/>
            <a:ext cx="133350" cy="152400"/>
          </a:xfrm>
          <a:prstGeom prst="rect">
            <a:avLst/>
          </a:prstGeom>
        </p:spPr>
      </p:pic>
      <p:pic>
        <p:nvPicPr>
          <p:cNvPr id="19" name="Image 17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067800" y="4675584"/>
            <a:ext cx="133350" cy="152400"/>
          </a:xfrm>
          <a:prstGeom prst="rect">
            <a:avLst/>
          </a:prstGeom>
        </p:spPr>
      </p:pic>
      <p:sp>
        <p:nvSpPr>
          <p:cNvPr id="20" name="Text 0"/>
          <p:cNvSpPr/>
          <p:nvPr/>
        </p:nvSpPr>
        <p:spPr>
          <a:xfrm>
            <a:off x="-670560" y="457200"/>
            <a:ext cx="13533120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27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Application au Tir Balistique</a:t>
            </a:r>
            <a:endParaRPr lang="en-US" sz="2700" dirty="0"/>
          </a:p>
        </p:txBody>
      </p:sp>
      <p:sp>
        <p:nvSpPr>
          <p:cNvPr id="21" name="Text 1"/>
          <p:cNvSpPr/>
          <p:nvPr/>
        </p:nvSpPr>
        <p:spPr>
          <a:xfrm>
            <a:off x="800100" y="1181100"/>
            <a:ext cx="658368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Paramètres d'Optimisation</a:t>
            </a:r>
            <a:endParaRPr lang="en-US" sz="1800" dirty="0"/>
          </a:p>
        </p:txBody>
      </p:sp>
      <p:sp>
        <p:nvSpPr>
          <p:cNvPr id="22" name="Text 2"/>
          <p:cNvSpPr/>
          <p:nvPr/>
        </p:nvSpPr>
        <p:spPr>
          <a:xfrm>
            <a:off x="1225495" y="2247900"/>
            <a:ext cx="190560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V₀</a:t>
            </a:r>
            <a:endParaRPr lang="en-US" sz="1200" dirty="0"/>
          </a:p>
        </p:txBody>
      </p:sp>
      <p:sp>
        <p:nvSpPr>
          <p:cNvPr id="23" name="Text 3"/>
          <p:cNvSpPr/>
          <p:nvPr/>
        </p:nvSpPr>
        <p:spPr>
          <a:xfrm>
            <a:off x="810637" y="2514600"/>
            <a:ext cx="1020127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Vitesse initiale</a:t>
            </a:r>
            <a:endParaRPr lang="en-US" sz="1050" dirty="0"/>
          </a:p>
        </p:txBody>
      </p:sp>
      <p:sp>
        <p:nvSpPr>
          <p:cNvPr id="24" name="Text 4"/>
          <p:cNvSpPr/>
          <p:nvPr/>
        </p:nvSpPr>
        <p:spPr>
          <a:xfrm>
            <a:off x="3143994" y="2247900"/>
            <a:ext cx="112514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α</a:t>
            </a:r>
            <a:endParaRPr lang="en-US" sz="1200" dirty="0"/>
          </a:p>
        </p:txBody>
      </p:sp>
      <p:sp>
        <p:nvSpPr>
          <p:cNvPr id="25" name="Text 5"/>
          <p:cNvSpPr/>
          <p:nvPr/>
        </p:nvSpPr>
        <p:spPr>
          <a:xfrm>
            <a:off x="2593375" y="2514600"/>
            <a:ext cx="1213902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Angle d'élévation</a:t>
            </a:r>
            <a:endParaRPr lang="en-US" sz="1050" dirty="0"/>
          </a:p>
        </p:txBody>
      </p:sp>
      <p:sp>
        <p:nvSpPr>
          <p:cNvPr id="26" name="Text 6"/>
          <p:cNvSpPr/>
          <p:nvPr/>
        </p:nvSpPr>
        <p:spPr>
          <a:xfrm>
            <a:off x="5014421" y="2247900"/>
            <a:ext cx="208256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200" b="1" dirty="0" err="1" smtClean="0"/>
              <a:t>Ve</a:t>
            </a:r>
            <a:endParaRPr lang="en-US" sz="1200" b="1" dirty="0"/>
          </a:p>
        </p:txBody>
      </p:sp>
      <p:sp>
        <p:nvSpPr>
          <p:cNvPr id="27" name="Text 7"/>
          <p:cNvSpPr/>
          <p:nvPr/>
        </p:nvSpPr>
        <p:spPr>
          <a:xfrm>
            <a:off x="4477837" y="2514600"/>
            <a:ext cx="1168583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50" dirty="0" err="1" smtClean="0">
                <a:solidFill>
                  <a:srgbClr val="4A4A4A"/>
                </a:solidFill>
                <a:latin typeface="Segoe UI" pitchFamily="34" charset="0"/>
                <a:cs typeface="Segoe UI" pitchFamily="34" charset="-120"/>
              </a:rPr>
              <a:t>Vitesse</a:t>
            </a:r>
            <a:r>
              <a:rPr lang="en-US" sz="1050" dirty="0" smtClean="0">
                <a:solidFill>
                  <a:srgbClr val="4A4A4A"/>
                </a:solidFill>
                <a:latin typeface="Segoe UI" pitchFamily="34" charset="0"/>
                <a:cs typeface="Segoe UI" pitchFamily="34" charset="-120"/>
              </a:rPr>
              <a:t> </a:t>
            </a:r>
            <a:r>
              <a:rPr lang="en-US" sz="1050" dirty="0" err="1" smtClean="0">
                <a:solidFill>
                  <a:srgbClr val="4A4A4A"/>
                </a:solidFill>
                <a:latin typeface="Segoe UI" pitchFamily="34" charset="0"/>
                <a:cs typeface="Segoe UI" pitchFamily="34" charset="-120"/>
              </a:rPr>
              <a:t>d’éjection</a:t>
            </a:r>
            <a:endParaRPr lang="en-US" sz="1050" dirty="0"/>
          </a:p>
        </p:txBody>
      </p:sp>
      <p:sp>
        <p:nvSpPr>
          <p:cNvPr id="28" name="Text 8"/>
          <p:cNvSpPr/>
          <p:nvPr/>
        </p:nvSpPr>
        <p:spPr>
          <a:xfrm>
            <a:off x="800100" y="3086100"/>
            <a:ext cx="548640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Fonction Coût</a:t>
            </a:r>
            <a:endParaRPr lang="en-US" sz="1800" dirty="0"/>
          </a:p>
        </p:txBody>
      </p:sp>
      <p:sp>
        <p:nvSpPr>
          <p:cNvPr id="29" name="Text 9"/>
          <p:cNvSpPr/>
          <p:nvPr/>
        </p:nvSpPr>
        <p:spPr>
          <a:xfrm>
            <a:off x="609600" y="3695700"/>
            <a:ext cx="5181600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f(θ) = |x</a:t>
            </a:r>
            <a:r>
              <a:rPr lang="en-US" sz="900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chute</a:t>
            </a:r>
            <a:r>
              <a:rPr lang="en-US" sz="1200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(θ) - x</a:t>
            </a:r>
            <a:r>
              <a:rPr lang="en-US" sz="900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cible</a:t>
            </a:r>
            <a:r>
              <a:rPr lang="en-US" sz="1200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|</a:t>
            </a:r>
            <a:endParaRPr lang="en-US" sz="1200" dirty="0"/>
          </a:p>
        </p:txBody>
      </p:sp>
      <p:sp>
        <p:nvSpPr>
          <p:cNvPr id="30" name="Text 10"/>
          <p:cNvSpPr/>
          <p:nvPr/>
        </p:nvSpPr>
        <p:spPr>
          <a:xfrm>
            <a:off x="609600" y="4000500"/>
            <a:ext cx="6217920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où θ = (V₀, α, </a:t>
            </a:r>
            <a:r>
              <a:rPr lang="en-US" sz="105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Ve</a:t>
            </a:r>
            <a:r>
              <a:rPr lang="en-US" sz="105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) </a:t>
            </a: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représente le vecteur des paramètres de lancement.</a:t>
            </a:r>
            <a:endParaRPr lang="en-US" sz="1050" dirty="0"/>
          </a:p>
        </p:txBody>
      </p:sp>
      <p:sp>
        <p:nvSpPr>
          <p:cNvPr id="31" name="Text 11"/>
          <p:cNvSpPr/>
          <p:nvPr/>
        </p:nvSpPr>
        <p:spPr>
          <a:xfrm>
            <a:off x="742950" y="4572000"/>
            <a:ext cx="548640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Calcul du Gradient</a:t>
            </a:r>
            <a:endParaRPr lang="en-US" sz="1800" dirty="0"/>
          </a:p>
        </p:txBody>
      </p:sp>
      <p:sp>
        <p:nvSpPr>
          <p:cNvPr id="32" name="Text 12"/>
          <p:cNvSpPr/>
          <p:nvPr/>
        </p:nvSpPr>
        <p:spPr>
          <a:xfrm>
            <a:off x="609600" y="5181600"/>
            <a:ext cx="6217920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Avantages du gradient analytique :</a:t>
            </a:r>
            <a:endParaRPr lang="en-US" sz="1200" dirty="0"/>
          </a:p>
        </p:txBody>
      </p:sp>
      <p:sp>
        <p:nvSpPr>
          <p:cNvPr id="33" name="Text 13"/>
          <p:cNvSpPr/>
          <p:nvPr/>
        </p:nvSpPr>
        <p:spPr>
          <a:xfrm>
            <a:off x="609600" y="5486400"/>
            <a:ext cx="6217920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Élimination des simulations numériques coûteuses</a:t>
            </a:r>
            <a:endParaRPr lang="en-US" sz="1050" dirty="0"/>
          </a:p>
        </p:txBody>
      </p:sp>
      <p:sp>
        <p:nvSpPr>
          <p:cNvPr id="34" name="Text 14"/>
          <p:cNvSpPr/>
          <p:nvPr/>
        </p:nvSpPr>
        <p:spPr>
          <a:xfrm>
            <a:off x="609600" y="5676900"/>
            <a:ext cx="6217920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Pas besoin de calculs par différences finies</a:t>
            </a:r>
            <a:endParaRPr lang="en-US" sz="1050" dirty="0"/>
          </a:p>
        </p:txBody>
      </p:sp>
      <p:sp>
        <p:nvSpPr>
          <p:cNvPr id="35" name="Text 15"/>
          <p:cNvSpPr/>
          <p:nvPr/>
        </p:nvSpPr>
        <p:spPr>
          <a:xfrm>
            <a:off x="609600" y="5867400"/>
            <a:ext cx="6217920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Précision accrue sans erreurs de discrétisation</a:t>
            </a:r>
            <a:endParaRPr lang="en-US" sz="1050" dirty="0"/>
          </a:p>
        </p:txBody>
      </p:sp>
      <p:sp>
        <p:nvSpPr>
          <p:cNvPr id="36" name="Text 16"/>
          <p:cNvSpPr/>
          <p:nvPr/>
        </p:nvSpPr>
        <p:spPr>
          <a:xfrm>
            <a:off x="6362700" y="1181100"/>
            <a:ext cx="6583680" cy="3048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8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Optimisation Balistique</a:t>
            </a:r>
            <a:endParaRPr lang="en-US" sz="1800" dirty="0"/>
          </a:p>
        </p:txBody>
      </p:sp>
      <p:sp>
        <p:nvSpPr>
          <p:cNvPr id="37" name="Text 17"/>
          <p:cNvSpPr/>
          <p:nvPr/>
        </p:nvSpPr>
        <p:spPr>
          <a:xfrm>
            <a:off x="6400800" y="4046934"/>
            <a:ext cx="6217920" cy="2286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Optimisation par la Boule Pesante</a:t>
            </a:r>
            <a:endParaRPr lang="en-US" sz="1200" dirty="0"/>
          </a:p>
        </p:txBody>
      </p:sp>
      <p:sp>
        <p:nvSpPr>
          <p:cNvPr id="38" name="Text 18"/>
          <p:cNvSpPr/>
          <p:nvPr/>
        </p:nvSpPr>
        <p:spPr>
          <a:xfrm>
            <a:off x="6400800" y="4351734"/>
            <a:ext cx="6217920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L'algorithme optimise les paramètres de tir pour minimiser </a:t>
            </a:r>
            <a:r>
              <a:rPr lang="en-US" sz="1050" dirty="0" err="1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l'erreur</a:t>
            </a: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</a:t>
            </a:r>
            <a:r>
              <a:rPr lang="en-US" sz="105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en</a:t>
            </a:r>
            <a:r>
              <a:rPr lang="en-US" sz="105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</a:t>
            </a:r>
            <a:r>
              <a:rPr lang="en-US" sz="105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abcisse</a:t>
            </a:r>
            <a:r>
              <a:rPr lang="en-US" sz="105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.</a:t>
            </a:r>
            <a:endParaRPr lang="en-US" sz="1050" dirty="0"/>
          </a:p>
        </p:txBody>
      </p:sp>
      <p:sp>
        <p:nvSpPr>
          <p:cNvPr id="39" name="Text 19"/>
          <p:cNvSpPr/>
          <p:nvPr/>
        </p:nvSpPr>
        <p:spPr>
          <a:xfrm>
            <a:off x="6610350" y="4656534"/>
            <a:ext cx="1716643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Mise à jour de la vitesse</a:t>
            </a:r>
            <a:endParaRPr lang="en-US" sz="1050" dirty="0"/>
          </a:p>
        </p:txBody>
      </p:sp>
      <p:sp>
        <p:nvSpPr>
          <p:cNvPr id="40" name="Text 20"/>
          <p:cNvSpPr/>
          <p:nvPr/>
        </p:nvSpPr>
        <p:spPr>
          <a:xfrm>
            <a:off x="6400800" y="4923234"/>
            <a:ext cx="3017520" cy="1524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200"/>
              </a:lnSpc>
              <a:buNone/>
            </a:pPr>
            <a:r>
              <a:rPr lang="en-US" sz="900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v</a:t>
            </a:r>
            <a:r>
              <a:rPr lang="en-US" sz="675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k+1</a:t>
            </a:r>
            <a:r>
              <a:rPr lang="en-US" sz="900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 = γv</a:t>
            </a:r>
            <a:r>
              <a:rPr lang="en-US" sz="675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k</a:t>
            </a:r>
            <a:r>
              <a:rPr lang="en-US" sz="900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 - α∇f(θ</a:t>
            </a:r>
            <a:r>
              <a:rPr lang="en-US" sz="675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k</a:t>
            </a:r>
            <a:r>
              <a:rPr lang="en-US" sz="900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)</a:t>
            </a:r>
            <a:endParaRPr lang="en-US" sz="900" dirty="0"/>
          </a:p>
        </p:txBody>
      </p:sp>
      <p:sp>
        <p:nvSpPr>
          <p:cNvPr id="41" name="Text 21"/>
          <p:cNvSpPr/>
          <p:nvPr/>
        </p:nvSpPr>
        <p:spPr>
          <a:xfrm>
            <a:off x="9277350" y="4656534"/>
            <a:ext cx="1938992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Mise à jour des paramètres</a:t>
            </a:r>
            <a:endParaRPr lang="en-US" sz="1050" dirty="0"/>
          </a:p>
        </p:txBody>
      </p:sp>
      <p:sp>
        <p:nvSpPr>
          <p:cNvPr id="42" name="Text 22"/>
          <p:cNvSpPr/>
          <p:nvPr/>
        </p:nvSpPr>
        <p:spPr>
          <a:xfrm>
            <a:off x="9067800" y="4923234"/>
            <a:ext cx="2514600" cy="1524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200"/>
              </a:lnSpc>
              <a:buNone/>
            </a:pPr>
            <a:r>
              <a:rPr lang="en-US" sz="900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θ</a:t>
            </a:r>
            <a:r>
              <a:rPr lang="en-US" sz="675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k+1</a:t>
            </a:r>
            <a:r>
              <a:rPr lang="en-US" sz="900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 = θ</a:t>
            </a:r>
            <a:r>
              <a:rPr lang="en-US" sz="675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k</a:t>
            </a:r>
            <a:r>
              <a:rPr lang="en-US" sz="900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 + v</a:t>
            </a:r>
            <a:r>
              <a:rPr lang="en-US" sz="675" dirty="0">
                <a:solidFill>
                  <a:srgbClr val="4A4A4A"/>
                </a:solidFill>
                <a:latin typeface="ui-monospace" pitchFamily="34" charset="0"/>
                <a:ea typeface="ui-monospace" pitchFamily="34" charset="-122"/>
                <a:cs typeface="ui-monospace" pitchFamily="34" charset="-120"/>
              </a:rPr>
              <a:t>k+1</a:t>
            </a:r>
            <a:endParaRPr lang="en-US" sz="900" dirty="0"/>
          </a:p>
        </p:txBody>
      </p:sp>
      <p:sp>
        <p:nvSpPr>
          <p:cNvPr id="43" name="Text 23"/>
          <p:cNvSpPr/>
          <p:nvPr/>
        </p:nvSpPr>
        <p:spPr>
          <a:xfrm>
            <a:off x="457200" y="6438900"/>
            <a:ext cx="2241709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Algorithme de la Boule Pesante</a:t>
            </a:r>
            <a:endParaRPr lang="en-US" sz="1050" dirty="0"/>
          </a:p>
        </p:txBody>
      </p:sp>
      <p:sp>
        <p:nvSpPr>
          <p:cNvPr id="44" name="Text 24"/>
          <p:cNvSpPr/>
          <p:nvPr/>
        </p:nvSpPr>
        <p:spPr>
          <a:xfrm>
            <a:off x="9572476" y="6438900"/>
            <a:ext cx="2594789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Page </a:t>
            </a:r>
            <a:r>
              <a:rPr lang="en-US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6 </a:t>
            </a: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| Application au Tir Balistique</a:t>
            </a:r>
            <a:endParaRPr lang="en-US" sz="10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990600"/>
            <a:ext cx="914400" cy="381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2971800"/>
            <a:ext cx="342900" cy="3429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1100" y="3505200"/>
            <a:ext cx="3376910" cy="3810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" y="4114800"/>
            <a:ext cx="342900" cy="3429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1100" y="4648200"/>
            <a:ext cx="2875955" cy="3810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48400" y="1828800"/>
            <a:ext cx="342900" cy="3429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43700" y="2362200"/>
            <a:ext cx="2520255" cy="3810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48400" y="2971800"/>
            <a:ext cx="342900" cy="3429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48400" y="4305300"/>
            <a:ext cx="315664" cy="342900"/>
          </a:xfrm>
          <a:prstGeom prst="rect">
            <a:avLst/>
          </a:prstGeom>
        </p:spPr>
      </p:pic>
      <p:pic>
        <p:nvPicPr>
          <p:cNvPr id="12" name="Image 10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16464" y="4838700"/>
            <a:ext cx="4789736" cy="571500"/>
          </a:xfrm>
          <a:prstGeom prst="rect">
            <a:avLst/>
          </a:prstGeom>
        </p:spPr>
      </p:pic>
      <p:sp>
        <p:nvSpPr>
          <p:cNvPr id="13" name="Text 0"/>
          <p:cNvSpPr/>
          <p:nvPr/>
        </p:nvSpPr>
        <p:spPr>
          <a:xfrm>
            <a:off x="-670560" y="457200"/>
            <a:ext cx="1353312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Implémentation Pratique</a:t>
            </a:r>
            <a:endParaRPr lang="en-US" sz="3600" dirty="0"/>
          </a:p>
        </p:txBody>
      </p:sp>
      <p:sp>
        <p:nvSpPr>
          <p:cNvPr id="14" name="Text 1"/>
          <p:cNvSpPr/>
          <p:nvPr/>
        </p:nvSpPr>
        <p:spPr>
          <a:xfrm>
            <a:off x="814834" y="1828800"/>
            <a:ext cx="342900" cy="3429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D35400"/>
                </a:solidFill>
                <a:highlight>
                  <a:srgbClr val="FFFFFF"/>
                </a:highlight>
                <a:latin typeface="Segoe UI" pitchFamily="34" charset="0"/>
                <a:ea typeface="Segoe UI" pitchFamily="34" charset="-122"/>
                <a:cs typeface="Segoe UI" pitchFamily="34" charset="-120"/>
              </a:rPr>
              <a:t>1</a:t>
            </a:r>
            <a:endParaRPr lang="en-US" sz="1200" dirty="0"/>
          </a:p>
        </p:txBody>
      </p:sp>
      <p:sp>
        <p:nvSpPr>
          <p:cNvPr id="15" name="Text 2"/>
          <p:cNvSpPr/>
          <p:nvPr/>
        </p:nvSpPr>
        <p:spPr>
          <a:xfrm>
            <a:off x="1181100" y="1828800"/>
            <a:ext cx="3341489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Initialisation</a:t>
            </a:r>
            <a:endParaRPr lang="en-US" sz="1500" dirty="0"/>
          </a:p>
        </p:txBody>
      </p:sp>
      <p:sp>
        <p:nvSpPr>
          <p:cNvPr id="16" name="Text 3"/>
          <p:cNvSpPr/>
          <p:nvPr/>
        </p:nvSpPr>
        <p:spPr>
          <a:xfrm>
            <a:off x="1181100" y="2133600"/>
            <a:ext cx="3341489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Définir les paramètres initiaux:</a:t>
            </a:r>
            <a:endParaRPr lang="en-US" sz="1050" dirty="0"/>
          </a:p>
        </p:txBody>
      </p:sp>
      <p:sp>
        <p:nvSpPr>
          <p:cNvPr id="17" name="Text 4"/>
          <p:cNvSpPr/>
          <p:nvPr/>
        </p:nvSpPr>
        <p:spPr>
          <a:xfrm>
            <a:off x="1181100" y="2362200"/>
            <a:ext cx="3341489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Vecteur initial de paramètres: θ₀ = (V₀, α, </a:t>
            </a:r>
            <a:r>
              <a:rPr lang="en-US" sz="1050" dirty="0" err="1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Ve</a:t>
            </a:r>
            <a:r>
              <a:rPr lang="en-US" sz="1050" dirty="0" smtClean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)</a:t>
            </a:r>
            <a:endParaRPr lang="en-US" sz="1050" dirty="0"/>
          </a:p>
        </p:txBody>
      </p:sp>
      <p:sp>
        <p:nvSpPr>
          <p:cNvPr id="18" name="Text 5"/>
          <p:cNvSpPr/>
          <p:nvPr/>
        </p:nvSpPr>
        <p:spPr>
          <a:xfrm>
            <a:off x="1181100" y="2552700"/>
            <a:ext cx="3341489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Vitesse (momentum) initiale: v₀ = 0</a:t>
            </a:r>
            <a:endParaRPr lang="en-US" sz="1050" dirty="0"/>
          </a:p>
        </p:txBody>
      </p:sp>
      <p:sp>
        <p:nvSpPr>
          <p:cNvPr id="19" name="Text 6"/>
          <p:cNvSpPr/>
          <p:nvPr/>
        </p:nvSpPr>
        <p:spPr>
          <a:xfrm>
            <a:off x="814834" y="2971800"/>
            <a:ext cx="342900" cy="3429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4682B4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2</a:t>
            </a:r>
            <a:endParaRPr lang="en-US" sz="1200" dirty="0"/>
          </a:p>
        </p:txBody>
      </p:sp>
      <p:sp>
        <p:nvSpPr>
          <p:cNvPr id="20" name="Text 7"/>
          <p:cNvSpPr/>
          <p:nvPr/>
        </p:nvSpPr>
        <p:spPr>
          <a:xfrm>
            <a:off x="1181100" y="2971800"/>
            <a:ext cx="4052292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Calcul du Gradient</a:t>
            </a:r>
            <a:endParaRPr lang="en-US" sz="1500" dirty="0"/>
          </a:p>
        </p:txBody>
      </p:sp>
      <p:sp>
        <p:nvSpPr>
          <p:cNvPr id="21" name="Text 8"/>
          <p:cNvSpPr/>
          <p:nvPr/>
        </p:nvSpPr>
        <p:spPr>
          <a:xfrm>
            <a:off x="1181100" y="3276600"/>
            <a:ext cx="4052292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Évaluer le gradient analytiquement:</a:t>
            </a:r>
            <a:endParaRPr lang="en-US" sz="1050" dirty="0"/>
          </a:p>
        </p:txBody>
      </p:sp>
      <p:sp>
        <p:nvSpPr>
          <p:cNvPr id="22" name="Text 9"/>
          <p:cNvSpPr/>
          <p:nvPr/>
        </p:nvSpPr>
        <p:spPr>
          <a:xfrm>
            <a:off x="1323975" y="3505200"/>
            <a:ext cx="4052292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∇f(θₖ) = dérivée de |x</a:t>
            </a:r>
            <a:r>
              <a:rPr lang="en-US" sz="788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chute</a:t>
            </a:r>
            <a:r>
              <a:rPr lang="en-US" sz="1050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(θₖ) - x</a:t>
            </a:r>
            <a:r>
              <a:rPr lang="en-US" sz="788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cible</a:t>
            </a:r>
            <a:r>
              <a:rPr lang="en-US" sz="1050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|</a:t>
            </a:r>
            <a:endParaRPr lang="en-US" sz="1050" dirty="0"/>
          </a:p>
        </p:txBody>
      </p:sp>
      <p:sp>
        <p:nvSpPr>
          <p:cNvPr id="23" name="Text 10"/>
          <p:cNvSpPr/>
          <p:nvPr/>
        </p:nvSpPr>
        <p:spPr>
          <a:xfrm>
            <a:off x="814834" y="4114800"/>
            <a:ext cx="342900" cy="3429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CD5C5C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3</a:t>
            </a:r>
            <a:endParaRPr lang="en-US" sz="1200" dirty="0"/>
          </a:p>
        </p:txBody>
      </p:sp>
      <p:sp>
        <p:nvSpPr>
          <p:cNvPr id="24" name="Text 11"/>
          <p:cNvSpPr/>
          <p:nvPr/>
        </p:nvSpPr>
        <p:spPr>
          <a:xfrm>
            <a:off x="1181100" y="4114800"/>
            <a:ext cx="3451146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Mise à Jour de la Vitesse</a:t>
            </a:r>
            <a:endParaRPr lang="en-US" sz="1500" dirty="0"/>
          </a:p>
        </p:txBody>
      </p:sp>
      <p:sp>
        <p:nvSpPr>
          <p:cNvPr id="25" name="Text 12"/>
          <p:cNvSpPr/>
          <p:nvPr/>
        </p:nvSpPr>
        <p:spPr>
          <a:xfrm>
            <a:off x="1181100" y="4419600"/>
            <a:ext cx="3451146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Intégrer le momentum et la direction du gradient:</a:t>
            </a:r>
            <a:endParaRPr lang="en-US" sz="1050" dirty="0"/>
          </a:p>
        </p:txBody>
      </p:sp>
      <p:sp>
        <p:nvSpPr>
          <p:cNvPr id="26" name="Text 13"/>
          <p:cNvSpPr/>
          <p:nvPr/>
        </p:nvSpPr>
        <p:spPr>
          <a:xfrm>
            <a:off x="1323975" y="4648200"/>
            <a:ext cx="3451146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v</a:t>
            </a:r>
            <a:r>
              <a:rPr lang="en-US" sz="788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k+1</a:t>
            </a:r>
            <a:r>
              <a:rPr lang="en-US" sz="1050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= γvₖ - α∇f(θₖ)</a:t>
            </a:r>
            <a:endParaRPr lang="en-US" sz="1050" dirty="0"/>
          </a:p>
        </p:txBody>
      </p:sp>
      <p:sp>
        <p:nvSpPr>
          <p:cNvPr id="27" name="Text 14"/>
          <p:cNvSpPr/>
          <p:nvPr/>
        </p:nvSpPr>
        <p:spPr>
          <a:xfrm>
            <a:off x="6377434" y="1828800"/>
            <a:ext cx="342900" cy="3429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D35400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4</a:t>
            </a:r>
            <a:endParaRPr lang="en-US" sz="1200" dirty="0"/>
          </a:p>
        </p:txBody>
      </p:sp>
      <p:sp>
        <p:nvSpPr>
          <p:cNvPr id="28" name="Text 15"/>
          <p:cNvSpPr/>
          <p:nvPr/>
        </p:nvSpPr>
        <p:spPr>
          <a:xfrm>
            <a:off x="6743700" y="1828800"/>
            <a:ext cx="3024307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Mise à Jour des Paramètres</a:t>
            </a:r>
            <a:endParaRPr lang="en-US" sz="1500" dirty="0"/>
          </a:p>
        </p:txBody>
      </p:sp>
      <p:sp>
        <p:nvSpPr>
          <p:cNvPr id="29" name="Text 16"/>
          <p:cNvSpPr/>
          <p:nvPr/>
        </p:nvSpPr>
        <p:spPr>
          <a:xfrm>
            <a:off x="6743700" y="2133600"/>
            <a:ext cx="3024307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Ajuster les paramètres de tir:</a:t>
            </a:r>
            <a:endParaRPr lang="en-US" sz="1050" dirty="0"/>
          </a:p>
        </p:txBody>
      </p:sp>
      <p:sp>
        <p:nvSpPr>
          <p:cNvPr id="30" name="Text 17"/>
          <p:cNvSpPr/>
          <p:nvPr/>
        </p:nvSpPr>
        <p:spPr>
          <a:xfrm>
            <a:off x="6886575" y="2362200"/>
            <a:ext cx="2520255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θ</a:t>
            </a:r>
            <a:r>
              <a:rPr lang="en-US" sz="788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k+1</a:t>
            </a:r>
            <a:r>
              <a:rPr lang="en-US" sz="1050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= θₖ + v</a:t>
            </a:r>
            <a:r>
              <a:rPr lang="en-US" sz="788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k+1</a:t>
            </a:r>
            <a:endParaRPr lang="en-US" sz="1050" dirty="0"/>
          </a:p>
        </p:txBody>
      </p:sp>
      <p:sp>
        <p:nvSpPr>
          <p:cNvPr id="31" name="Text 18"/>
          <p:cNvSpPr/>
          <p:nvPr/>
        </p:nvSpPr>
        <p:spPr>
          <a:xfrm>
            <a:off x="6377434" y="2971800"/>
            <a:ext cx="342900" cy="3429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4682B4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5</a:t>
            </a:r>
            <a:endParaRPr lang="en-US" sz="1200" dirty="0"/>
          </a:p>
        </p:txBody>
      </p:sp>
      <p:sp>
        <p:nvSpPr>
          <p:cNvPr id="32" name="Text 19"/>
          <p:cNvSpPr/>
          <p:nvPr/>
        </p:nvSpPr>
        <p:spPr>
          <a:xfrm>
            <a:off x="6743700" y="2971800"/>
            <a:ext cx="2731591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Test d'Arrêt</a:t>
            </a:r>
            <a:endParaRPr lang="en-US" sz="1500" dirty="0"/>
          </a:p>
        </p:txBody>
      </p:sp>
      <p:sp>
        <p:nvSpPr>
          <p:cNvPr id="33" name="Text 20"/>
          <p:cNvSpPr/>
          <p:nvPr/>
        </p:nvSpPr>
        <p:spPr>
          <a:xfrm>
            <a:off x="6743700" y="3276600"/>
            <a:ext cx="2731591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Vérifier les critères de convergence:</a:t>
            </a:r>
            <a:endParaRPr lang="en-US" sz="1050" dirty="0"/>
          </a:p>
        </p:txBody>
      </p:sp>
      <p:sp>
        <p:nvSpPr>
          <p:cNvPr id="34" name="Text 21"/>
          <p:cNvSpPr/>
          <p:nvPr/>
        </p:nvSpPr>
        <p:spPr>
          <a:xfrm>
            <a:off x="6743700" y="3505200"/>
            <a:ext cx="2731591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Variation de la fonction coût &lt; seuil</a:t>
            </a:r>
            <a:endParaRPr lang="en-US" sz="1050" dirty="0"/>
          </a:p>
        </p:txBody>
      </p:sp>
      <p:sp>
        <p:nvSpPr>
          <p:cNvPr id="35" name="Text 22"/>
          <p:cNvSpPr/>
          <p:nvPr/>
        </p:nvSpPr>
        <p:spPr>
          <a:xfrm>
            <a:off x="6743700" y="3695700"/>
            <a:ext cx="2731591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Norme du gradient &lt; seuil</a:t>
            </a:r>
            <a:endParaRPr lang="en-US" sz="1050" dirty="0"/>
          </a:p>
        </p:txBody>
      </p:sp>
      <p:sp>
        <p:nvSpPr>
          <p:cNvPr id="36" name="Text 23"/>
          <p:cNvSpPr/>
          <p:nvPr/>
        </p:nvSpPr>
        <p:spPr>
          <a:xfrm>
            <a:off x="6743700" y="3886200"/>
            <a:ext cx="2731591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342900" indent="-342900" algn="l">
              <a:lnSpc>
                <a:spcPts val="1500"/>
              </a:lnSpc>
              <a:buSzPct val="100000"/>
              <a:buChar char="•"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Nombre d'itérations maximal atteint</a:t>
            </a:r>
            <a:endParaRPr lang="en-US" sz="1050" dirty="0"/>
          </a:p>
        </p:txBody>
      </p:sp>
      <p:sp>
        <p:nvSpPr>
          <p:cNvPr id="37" name="Text 24"/>
          <p:cNvSpPr/>
          <p:nvPr/>
        </p:nvSpPr>
        <p:spPr>
          <a:xfrm>
            <a:off x="6363742" y="4305300"/>
            <a:ext cx="315664" cy="3429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200" b="1" dirty="0">
                <a:solidFill>
                  <a:srgbClr val="CD5C5C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6</a:t>
            </a:r>
            <a:endParaRPr lang="en-US" sz="1200" dirty="0"/>
          </a:p>
        </p:txBody>
      </p:sp>
      <p:sp>
        <p:nvSpPr>
          <p:cNvPr id="38" name="Text 25"/>
          <p:cNvSpPr/>
          <p:nvPr/>
        </p:nvSpPr>
        <p:spPr>
          <a:xfrm>
            <a:off x="6716464" y="4305300"/>
            <a:ext cx="4789736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Solution</a:t>
            </a:r>
            <a:endParaRPr lang="en-US" sz="1500" dirty="0"/>
          </a:p>
        </p:txBody>
      </p:sp>
      <p:sp>
        <p:nvSpPr>
          <p:cNvPr id="39" name="Text 26"/>
          <p:cNvSpPr/>
          <p:nvPr/>
        </p:nvSpPr>
        <p:spPr>
          <a:xfrm>
            <a:off x="6716464" y="4610100"/>
            <a:ext cx="4789736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Les paramètres optimaux:</a:t>
            </a:r>
            <a:endParaRPr lang="en-US" sz="1050" dirty="0"/>
          </a:p>
        </p:txBody>
      </p:sp>
      <p:sp>
        <p:nvSpPr>
          <p:cNvPr id="40" name="Text 27"/>
          <p:cNvSpPr/>
          <p:nvPr/>
        </p:nvSpPr>
        <p:spPr>
          <a:xfrm>
            <a:off x="6859339" y="4838700"/>
            <a:ext cx="4789736" cy="571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θ</a:t>
            </a:r>
            <a:r>
              <a:rPr lang="en-US" sz="788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optimal</a:t>
            </a:r>
            <a:r>
              <a:rPr lang="en-US" sz="1050" dirty="0">
                <a:solidFill>
                  <a:srgbClr val="4A4A4A"/>
                </a:solidFill>
                <a:latin typeface="Consolas" pitchFamily="34" charset="0"/>
                <a:ea typeface="Consolas" pitchFamily="34" charset="-122"/>
                <a:cs typeface="Consolas" pitchFamily="34" charset="-120"/>
              </a:rPr>
              <a:t> = θₖ à l'itération k où le critère d'arrêt est vérifié</a:t>
            </a:r>
            <a:endParaRPr lang="en-US" sz="1050" dirty="0"/>
          </a:p>
        </p:txBody>
      </p:sp>
      <p:sp>
        <p:nvSpPr>
          <p:cNvPr id="41" name="Text 28"/>
          <p:cNvSpPr/>
          <p:nvPr/>
        </p:nvSpPr>
        <p:spPr>
          <a:xfrm>
            <a:off x="457200" y="6210300"/>
            <a:ext cx="3739396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fr-FR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Toute la documentation sur school.algorush.fr</a:t>
            </a:r>
            <a:endParaRPr lang="en-US" sz="1050" dirty="0"/>
          </a:p>
        </p:txBody>
      </p:sp>
      <p:sp>
        <p:nvSpPr>
          <p:cNvPr id="42" name="Text 29"/>
          <p:cNvSpPr/>
          <p:nvPr/>
        </p:nvSpPr>
        <p:spPr>
          <a:xfrm>
            <a:off x="9757916" y="6210300"/>
            <a:ext cx="2372261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Page </a:t>
            </a:r>
            <a:r>
              <a:rPr lang="en-US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7 </a:t>
            </a: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| Implémentation Pratique</a:t>
            </a:r>
            <a:endParaRPr lang="en-US" sz="10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914400"/>
            <a:ext cx="914400" cy="381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5550" y="2266950"/>
            <a:ext cx="3759101" cy="13335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7950" y="2447925"/>
            <a:ext cx="190500" cy="1905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7950" y="2800350"/>
            <a:ext cx="133350" cy="13335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7950" y="3295650"/>
            <a:ext cx="133350" cy="13335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75550" y="3829050"/>
            <a:ext cx="3759101" cy="11430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27950" y="4010025"/>
            <a:ext cx="142875" cy="1905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27950" y="4667250"/>
            <a:ext cx="133350" cy="133350"/>
          </a:xfrm>
          <a:prstGeom prst="rect">
            <a:avLst/>
          </a:prstGeom>
        </p:spPr>
      </p:pic>
      <p:sp>
        <p:nvSpPr>
          <p:cNvPr id="12" name="Text 0"/>
          <p:cNvSpPr/>
          <p:nvPr/>
        </p:nvSpPr>
        <p:spPr>
          <a:xfrm>
            <a:off x="457200" y="457200"/>
            <a:ext cx="11277600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3000"/>
              </a:lnSpc>
              <a:buNone/>
            </a:pPr>
            <a:r>
              <a:rPr lang="en-US" sz="27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Trajectoires Optimisées</a:t>
            </a:r>
            <a:endParaRPr lang="en-US" sz="2700" dirty="0"/>
          </a:p>
        </p:txBody>
      </p:sp>
      <p:sp>
        <p:nvSpPr>
          <p:cNvPr id="13" name="Text 1"/>
          <p:cNvSpPr/>
          <p:nvPr/>
        </p:nvSpPr>
        <p:spPr>
          <a:xfrm>
            <a:off x="8394650" y="2419350"/>
            <a:ext cx="3454301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D35400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Comparaison</a:t>
            </a:r>
            <a:endParaRPr lang="en-US" sz="1500" dirty="0"/>
          </a:p>
        </p:txBody>
      </p:sp>
      <p:sp>
        <p:nvSpPr>
          <p:cNvPr id="14" name="Text 2"/>
          <p:cNvSpPr/>
          <p:nvPr/>
        </p:nvSpPr>
        <p:spPr>
          <a:xfrm>
            <a:off x="8337500" y="2762250"/>
            <a:ext cx="3244751" cy="3810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Trajectoire initiale : déviation significative par rapport à la cible</a:t>
            </a:r>
            <a:endParaRPr lang="en-US" sz="1050" dirty="0"/>
          </a:p>
        </p:txBody>
      </p:sp>
      <p:sp>
        <p:nvSpPr>
          <p:cNvPr id="15" name="Text 3"/>
          <p:cNvSpPr/>
          <p:nvPr/>
        </p:nvSpPr>
        <p:spPr>
          <a:xfrm>
            <a:off x="8337500" y="3257550"/>
            <a:ext cx="3658493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Trajectoire optimisée : atteint la cible avec précision</a:t>
            </a:r>
            <a:endParaRPr lang="en-US" sz="1050" dirty="0"/>
          </a:p>
        </p:txBody>
      </p:sp>
      <p:sp>
        <p:nvSpPr>
          <p:cNvPr id="16" name="Text 4"/>
          <p:cNvSpPr/>
          <p:nvPr/>
        </p:nvSpPr>
        <p:spPr>
          <a:xfrm>
            <a:off x="8347025" y="3981450"/>
            <a:ext cx="3454301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682B4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Observations</a:t>
            </a:r>
            <a:endParaRPr lang="en-US" sz="1500" dirty="0"/>
          </a:p>
        </p:txBody>
      </p:sp>
      <p:sp>
        <p:nvSpPr>
          <p:cNvPr id="17" name="Text 5"/>
          <p:cNvSpPr/>
          <p:nvPr/>
        </p:nvSpPr>
        <p:spPr>
          <a:xfrm>
            <a:off x="8204150" y="4324350"/>
            <a:ext cx="3193078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Adjustement progressif des paramètres de tir</a:t>
            </a:r>
            <a:endParaRPr lang="en-US" sz="1050" dirty="0"/>
          </a:p>
        </p:txBody>
      </p:sp>
      <p:sp>
        <p:nvSpPr>
          <p:cNvPr id="18" name="Text 6"/>
          <p:cNvSpPr/>
          <p:nvPr/>
        </p:nvSpPr>
        <p:spPr>
          <a:xfrm>
            <a:off x="8337500" y="4629150"/>
            <a:ext cx="2713018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Convergence vers la solution optimale</a:t>
            </a:r>
            <a:endParaRPr lang="en-US" sz="1050" dirty="0"/>
          </a:p>
        </p:txBody>
      </p:sp>
      <p:sp>
        <p:nvSpPr>
          <p:cNvPr id="19" name="Text 7"/>
          <p:cNvSpPr/>
          <p:nvPr/>
        </p:nvSpPr>
        <p:spPr>
          <a:xfrm>
            <a:off x="457200" y="6210300"/>
            <a:ext cx="2241709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Algorithme de la Boule Pesante</a:t>
            </a:r>
            <a:endParaRPr lang="en-US" sz="1050" dirty="0"/>
          </a:p>
        </p:txBody>
      </p:sp>
      <p:sp>
        <p:nvSpPr>
          <p:cNvPr id="20" name="Text 8"/>
          <p:cNvSpPr/>
          <p:nvPr/>
        </p:nvSpPr>
        <p:spPr>
          <a:xfrm>
            <a:off x="9736038" y="6210300"/>
            <a:ext cx="2398514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Page </a:t>
            </a: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7</a:t>
            </a:r>
            <a:r>
              <a:rPr lang="en-US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</a:t>
            </a: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| Trajectoires Optimisées</a:t>
            </a:r>
            <a:endParaRPr lang="en-US" sz="1050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52524"/>
            <a:ext cx="6119814" cy="489585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990600"/>
            <a:ext cx="914400" cy="381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257300"/>
            <a:ext cx="6096000" cy="4229100"/>
          </a:xfrm>
          <a:prstGeom prst="rect">
            <a:avLst/>
          </a:prstGeom>
        </p:spPr>
      </p:pic>
      <p:pic>
        <p:nvPicPr>
          <p:cNvPr id="5" name="Imag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90" y="1400175"/>
            <a:ext cx="5719140" cy="3943350"/>
          </a:xfrm>
          <a:prstGeom prst="rect">
            <a:avLst/>
          </a:prstGeom>
        </p:spPr>
      </p:pic>
      <p:sp>
        <p:nvSpPr>
          <p:cNvPr id="8" name="Text 0"/>
          <p:cNvSpPr/>
          <p:nvPr/>
        </p:nvSpPr>
        <p:spPr>
          <a:xfrm>
            <a:off x="-670560" y="457200"/>
            <a:ext cx="13533120" cy="4572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 algn="ctr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Courbes de Convergence</a:t>
            </a:r>
            <a:endParaRPr lang="en-US" sz="3600" dirty="0"/>
          </a:p>
        </p:txBody>
      </p:sp>
      <p:sp>
        <p:nvSpPr>
          <p:cNvPr id="13" name="Text 5"/>
          <p:cNvSpPr/>
          <p:nvPr/>
        </p:nvSpPr>
        <p:spPr>
          <a:xfrm>
            <a:off x="457200" y="6210300"/>
            <a:ext cx="3739396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fr-FR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Toute la documentation sur school.algorush.fr</a:t>
            </a:r>
            <a:endParaRPr lang="en-US" sz="1050" dirty="0"/>
          </a:p>
        </p:txBody>
      </p:sp>
      <p:sp>
        <p:nvSpPr>
          <p:cNvPr id="14" name="Text 6"/>
          <p:cNvSpPr/>
          <p:nvPr/>
        </p:nvSpPr>
        <p:spPr>
          <a:xfrm>
            <a:off x="9609534" y="6210300"/>
            <a:ext cx="2550319" cy="190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Page </a:t>
            </a: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9</a:t>
            </a:r>
            <a:r>
              <a:rPr lang="en-US" sz="1050" dirty="0" smtClean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</a:t>
            </a:r>
            <a:r>
              <a:rPr lang="en-US" sz="1050" dirty="0">
                <a:solidFill>
                  <a:srgbClr val="4B5563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| Courbes de Convergence</a:t>
            </a:r>
            <a:endParaRPr lang="en-US" sz="1050" dirty="0"/>
          </a:p>
        </p:txBody>
      </p:sp>
      <p:pic>
        <p:nvPicPr>
          <p:cNvPr id="15" name="Image 12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0451" y="1363352"/>
            <a:ext cx="3505200" cy="1104900"/>
          </a:xfrm>
          <a:prstGeom prst="rect">
            <a:avLst/>
          </a:prstGeom>
        </p:spPr>
      </p:pic>
      <p:pic>
        <p:nvPicPr>
          <p:cNvPr id="16" name="Image 13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34751" y="1506227"/>
            <a:ext cx="190500" cy="190500"/>
          </a:xfrm>
          <a:prstGeom prst="rect">
            <a:avLst/>
          </a:prstGeom>
        </p:spPr>
      </p:pic>
      <p:sp>
        <p:nvSpPr>
          <p:cNvPr id="17" name="Text 10"/>
          <p:cNvSpPr/>
          <p:nvPr/>
        </p:nvSpPr>
        <p:spPr>
          <a:xfrm>
            <a:off x="8501451" y="1477652"/>
            <a:ext cx="393192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CD5C5C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Résultat de l'Optimisation</a:t>
            </a:r>
            <a:endParaRPr lang="en-US" sz="1500" dirty="0"/>
          </a:p>
        </p:txBody>
      </p:sp>
      <p:sp>
        <p:nvSpPr>
          <p:cNvPr id="18" name="Text 11"/>
          <p:cNvSpPr/>
          <p:nvPr/>
        </p:nvSpPr>
        <p:spPr>
          <a:xfrm>
            <a:off x="8234751" y="1782452"/>
            <a:ext cx="3276600" cy="571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L'algorithme de la boule pesante atteint le minimum global avec une trajectoire plus directe, grâce à l'effet de momentum.</a:t>
            </a:r>
            <a:endParaRPr lang="en-US" sz="1050" dirty="0"/>
          </a:p>
        </p:txBody>
      </p:sp>
      <p:pic>
        <p:nvPicPr>
          <p:cNvPr id="19" name="Image 10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0445" y="2886336"/>
            <a:ext cx="3505200" cy="1104900"/>
          </a:xfrm>
          <a:prstGeom prst="rect">
            <a:avLst/>
          </a:prstGeom>
        </p:spPr>
      </p:pic>
      <p:pic>
        <p:nvPicPr>
          <p:cNvPr id="20" name="Image 11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34745" y="3029211"/>
            <a:ext cx="190500" cy="190500"/>
          </a:xfrm>
          <a:prstGeom prst="rect">
            <a:avLst/>
          </a:prstGeom>
        </p:spPr>
      </p:pic>
      <p:sp>
        <p:nvSpPr>
          <p:cNvPr id="21" name="Text 8"/>
          <p:cNvSpPr/>
          <p:nvPr/>
        </p:nvSpPr>
        <p:spPr>
          <a:xfrm>
            <a:off x="8501445" y="3000636"/>
            <a:ext cx="3931920" cy="2667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2100"/>
              </a:lnSpc>
              <a:buNone/>
            </a:pPr>
            <a:r>
              <a:rPr lang="en-US" sz="1500" b="1" dirty="0">
                <a:solidFill>
                  <a:srgbClr val="4682B4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 Trajectoires Comparées</a:t>
            </a:r>
            <a:endParaRPr lang="en-US" sz="1500" dirty="0"/>
          </a:p>
        </p:txBody>
      </p:sp>
      <p:sp>
        <p:nvSpPr>
          <p:cNvPr id="22" name="Text 9"/>
          <p:cNvSpPr/>
          <p:nvPr/>
        </p:nvSpPr>
        <p:spPr>
          <a:xfrm>
            <a:off x="8234745" y="3305436"/>
            <a:ext cx="3276600" cy="571500"/>
          </a:xfrm>
          <a:prstGeom prst="rect">
            <a:avLst/>
          </a:prstGeom>
          <a:noFill/>
          <a:ln/>
        </p:spPr>
        <p:txBody>
          <a:bodyPr vert="horz" wrap="square" lIns="0" tIns="0" rIns="0" bIns="0" rtlCol="0" anchor="t"/>
          <a:lstStyle/>
          <a:p>
            <a:pPr marL="0" indent="0">
              <a:lnSpc>
                <a:spcPts val="1500"/>
              </a:lnSpc>
              <a:buNone/>
            </a:pPr>
            <a:r>
              <a:rPr lang="en-US" sz="1050" dirty="0">
                <a:solidFill>
                  <a:srgbClr val="4A4A4A"/>
                </a:solidFill>
                <a:latin typeface="Segoe UI" pitchFamily="34" charset="0"/>
                <a:ea typeface="Segoe UI" pitchFamily="34" charset="-122"/>
                <a:cs typeface="Segoe UI" pitchFamily="34" charset="-120"/>
              </a:rPr>
              <a:t>La descente classique peut être piégée dans des creux locaux, tandis que la boule pesante franchit ces obstacles.</a:t>
            </a:r>
            <a:endParaRPr lang="en-US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1217</Words>
  <Application>Microsoft Office PowerPoint</Application>
  <PresentationFormat>Grand écran</PresentationFormat>
  <Paragraphs>201</Paragraphs>
  <Slides>12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 Math</vt:lpstr>
      <vt:lpstr>Consolas</vt:lpstr>
      <vt:lpstr>Segoe UI</vt:lpstr>
      <vt:lpstr>ui-monospace</vt:lpstr>
      <vt:lpstr>ui-sans-serif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Randy</cp:lastModifiedBy>
  <cp:revision>10</cp:revision>
  <dcterms:created xsi:type="dcterms:W3CDTF">2025-12-12T05:13:16Z</dcterms:created>
  <dcterms:modified xsi:type="dcterms:W3CDTF">2025-12-19T17:22:48Z</dcterms:modified>
</cp:coreProperties>
</file>